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8" r:id="rId22"/>
    <p:sldId id="276" r:id="rId23"/>
    <p:sldId id="279" r:id="rId24"/>
    <p:sldId id="280" r:id="rId25"/>
    <p:sldId id="282" r:id="rId26"/>
    <p:sldId id="281" r:id="rId27"/>
    <p:sldId id="284" r:id="rId28"/>
  </p:sldIdLst>
  <p:sldSz cx="9144000" cy="5143500" type="screen16x9"/>
  <p:notesSz cx="6858000" cy="9144000"/>
  <p:embeddedFontLst>
    <p:embeddedFont>
      <p:font typeface="Advent Pro Light" panose="020B0604020202020204" charset="0"/>
      <p:regular r:id="rId30"/>
      <p:bold r:id="rId31"/>
    </p:embeddedFont>
    <p:embeddedFont>
      <p:font typeface="Anton" panose="020B060402020202020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Fira Sans Condensed Light" panose="020B0604020202020204" charset="0"/>
      <p:regular r:id="rId37"/>
      <p:bold r:id="rId38"/>
      <p:italic r:id="rId39"/>
      <p:boldItalic r:id="rId40"/>
    </p:embeddedFont>
    <p:embeddedFont>
      <p:font typeface="Rajdhani" panose="020B0604020202020204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4468DE-54A0-4D22-A739-EAF68B3F2A06}">
  <a:tblStyle styleId="{384468DE-54A0-4D22-A739-EAF68B3F2A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9" r:id="rId3"/>
    <p:sldLayoutId id="2147483660" r:id="rId4"/>
    <p:sldLayoutId id="2147483666" r:id="rId5"/>
    <p:sldLayoutId id="214748366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bn-resolving.de/urn/resolver.pl?urn=urn:nbn:de:bsz:16-heidok-246418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gopond.com/fraGile/showcase/detail/285847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300839" y="1415978"/>
            <a:ext cx="4859843" cy="13237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/>
                </a:solidFill>
                <a:latin typeface="Rajdhani"/>
                <a:ea typeface="Rajdhani"/>
                <a:cs typeface="Rajdhani"/>
                <a:sym typeface="Rajdhani"/>
              </a:rPr>
              <a:t>RESEARCH PROJECT</a:t>
            </a:r>
            <a:br>
              <a:rPr lang="en" sz="3600" dirty="0">
                <a:latin typeface="Rajdhani"/>
                <a:ea typeface="Rajdhani"/>
                <a:cs typeface="Rajdhani"/>
                <a:sym typeface="Rajdhani"/>
              </a:rPr>
            </a:br>
            <a:r>
              <a:rPr lang="en" sz="3600" dirty="0">
                <a:solidFill>
                  <a:schemeClr val="tx2"/>
                </a:solidFill>
                <a:latin typeface="Rajdhani"/>
                <a:ea typeface="Rajdhani"/>
                <a:cs typeface="Rajdhani"/>
                <a:sym typeface="Rajdhani"/>
              </a:rPr>
              <a:t>Hyperspectral Image Preprocessing</a:t>
            </a:r>
            <a:br>
              <a:rPr lang="en" sz="3600" dirty="0">
                <a:solidFill>
                  <a:schemeClr val="tx2"/>
                </a:solidFill>
                <a:latin typeface="Rajdhani"/>
                <a:ea typeface="Rajdhani"/>
                <a:cs typeface="Rajdhani"/>
                <a:sym typeface="Rajdhani"/>
              </a:rPr>
            </a:br>
            <a:r>
              <a:rPr lang="en" sz="2800" dirty="0">
                <a:solidFill>
                  <a:schemeClr val="tx2"/>
                </a:solidFill>
                <a:latin typeface="Rajdhani"/>
                <a:cs typeface="Rajdhani"/>
                <a:sym typeface="Rajdhani"/>
              </a:rPr>
              <a:t>~</a:t>
            </a:r>
            <a:r>
              <a:rPr lang="en-US" sz="2800" dirty="0">
                <a:solidFill>
                  <a:schemeClr val="tx2"/>
                </a:solidFill>
                <a:latin typeface="Rajdhani"/>
                <a:cs typeface="Rajdhani"/>
              </a:rPr>
              <a:t>Image Registration</a:t>
            </a:r>
            <a:r>
              <a:rPr lang="en" sz="2800" dirty="0">
                <a:solidFill>
                  <a:schemeClr val="tx2"/>
                </a:solidFill>
                <a:latin typeface="Rajdhani"/>
                <a:cs typeface="Rajdhani"/>
                <a:sym typeface="Rajdhani"/>
              </a:rPr>
              <a:t>~</a:t>
            </a:r>
            <a:endParaRPr sz="3600" dirty="0">
              <a:solidFill>
                <a:schemeClr val="tx2"/>
              </a:solidFill>
              <a:latin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0" y="4212473"/>
            <a:ext cx="3384900" cy="11938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Student: </a:t>
            </a:r>
            <a:r>
              <a:rPr lang="en-US" dirty="0" err="1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Buzatu</a:t>
            </a:r>
            <a:r>
              <a:rPr lang="en-US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Rares Tudor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Coordinator: Ion </a:t>
            </a:r>
            <a:r>
              <a:rPr lang="en-US" dirty="0" err="1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Necoara</a:t>
            </a:r>
            <a:endParaRPr lang="en-US"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Master: Artificial Intelligence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A5B9A4-F8FB-48C9-B356-74F22569D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103" y="521047"/>
            <a:ext cx="3262477" cy="22186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5;p26">
            <a:extLst>
              <a:ext uri="{FF2B5EF4-FFF2-40B4-BE49-F238E27FC236}">
                <a16:creationId xmlns:a16="http://schemas.microsoft.com/office/drawing/2014/main" id="{4E40D916-02E2-49AD-967F-B190162E04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0157" y="1779012"/>
            <a:ext cx="7360697" cy="10156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r>
              <a:rPr lang="en-US" sz="5400" dirty="0"/>
              <a:t>HYPERSPECTRAL IMAGES</a:t>
            </a:r>
          </a:p>
        </p:txBody>
      </p:sp>
      <p:sp>
        <p:nvSpPr>
          <p:cNvPr id="5" name="Google Shape;116;p26">
            <a:extLst>
              <a:ext uri="{FF2B5EF4-FFF2-40B4-BE49-F238E27FC236}">
                <a16:creationId xmlns:a16="http://schemas.microsoft.com/office/drawing/2014/main" id="{8CEE0936-9E88-45FD-9E90-3751C89930A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15744" y="2458716"/>
            <a:ext cx="4765497" cy="877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000" dirty="0"/>
              <a:t>What are they?</a:t>
            </a:r>
          </a:p>
        </p:txBody>
      </p:sp>
      <p:cxnSp>
        <p:nvCxnSpPr>
          <p:cNvPr id="6" name="Google Shape;130;p26">
            <a:extLst>
              <a:ext uri="{FF2B5EF4-FFF2-40B4-BE49-F238E27FC236}">
                <a16:creationId xmlns:a16="http://schemas.microsoft.com/office/drawing/2014/main" id="{585ABD71-DCDB-4797-9B50-6EF4C6F21166}"/>
              </a:ext>
            </a:extLst>
          </p:cNvPr>
          <p:cNvCxnSpPr>
            <a:cxnSpLocks/>
          </p:cNvCxnSpPr>
          <p:nvPr/>
        </p:nvCxnSpPr>
        <p:spPr>
          <a:xfrm>
            <a:off x="1884571" y="2055731"/>
            <a:ext cx="0" cy="112798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" name="Google Shape;123;p26">
            <a:extLst>
              <a:ext uri="{FF2B5EF4-FFF2-40B4-BE49-F238E27FC236}">
                <a16:creationId xmlns:a16="http://schemas.microsoft.com/office/drawing/2014/main" id="{A8DC43C3-9E4C-408C-A4D6-5774C2D2BBB0}"/>
              </a:ext>
            </a:extLst>
          </p:cNvPr>
          <p:cNvSpPr txBox="1">
            <a:spLocks/>
          </p:cNvSpPr>
          <p:nvPr/>
        </p:nvSpPr>
        <p:spPr>
          <a:xfrm>
            <a:off x="596593" y="2031671"/>
            <a:ext cx="1222392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6600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996219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2022E63-F40F-458C-B702-741A9CB16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05" y="840465"/>
            <a:ext cx="3250459" cy="19561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468B51-BE32-4AD0-8CFF-6005D9613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909" y="840464"/>
            <a:ext cx="2632761" cy="18560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6235613B-8040-40B1-89CE-2BFCF53E0570}"/>
              </a:ext>
            </a:extLst>
          </p:cNvPr>
          <p:cNvSpPr/>
          <p:nvPr/>
        </p:nvSpPr>
        <p:spPr>
          <a:xfrm>
            <a:off x="4250860" y="1429123"/>
            <a:ext cx="1395521" cy="640739"/>
          </a:xfrm>
          <a:prstGeom prst="rightArrow">
            <a:avLst/>
          </a:prstGeom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03BC7D-241B-4441-9F5E-B17462390C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243386" y="2731826"/>
            <a:ext cx="3410467" cy="16167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3158285-5F92-463F-883E-74FD7017EE31}"/>
              </a:ext>
            </a:extLst>
          </p:cNvPr>
          <p:cNvSpPr txBox="1"/>
          <p:nvPr/>
        </p:nvSpPr>
        <p:spPr>
          <a:xfrm>
            <a:off x="260231" y="120828"/>
            <a:ext cx="5466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jdhani"/>
                <a:cs typeface="Rajdhani"/>
              </a:rPr>
              <a:t>HYPERSPECTRAL IMAGES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674865-CDDE-4952-94E2-D8E4460649C0}"/>
              </a:ext>
            </a:extLst>
          </p:cNvPr>
          <p:cNvSpPr txBox="1"/>
          <p:nvPr/>
        </p:nvSpPr>
        <p:spPr>
          <a:xfrm>
            <a:off x="0" y="4516381"/>
            <a:ext cx="88836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</a:pPr>
            <a:r>
              <a:rPr lang="en-US" sz="1050" b="1" i="1" dirty="0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*https://towardsdatascience.com/what-are-hyper-spectral-images-a5de5d9fa91</a:t>
            </a:r>
          </a:p>
          <a:p>
            <a:pPr marL="0" marR="0" algn="just">
              <a:spcBef>
                <a:spcPts val="0"/>
              </a:spcBef>
            </a:pPr>
            <a:r>
              <a:rPr lang="en-US" sz="1050" b="1" i="1" dirty="0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**E. Christophe &amp; C. </a:t>
            </a:r>
            <a:r>
              <a:rPr lang="en-US" sz="1050" b="1" i="1" dirty="0" err="1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Mailhes</a:t>
            </a:r>
            <a:r>
              <a:rPr lang="en-US" sz="1050" b="1" i="1" dirty="0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 &amp; P. Duhamel, “Hyperspectral image compression: Adapting SPIHT and EZW to anisotropic 3-D wavelet coding”, IEEE, 2009</a:t>
            </a:r>
          </a:p>
          <a:p>
            <a:pPr algn="just"/>
            <a:r>
              <a:rPr lang="en-US" sz="1050" b="1" i="1" dirty="0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***H. </a:t>
            </a:r>
            <a:r>
              <a:rPr lang="en-US" sz="1050" b="1" i="1" dirty="0" err="1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Grahn</a:t>
            </a:r>
            <a:r>
              <a:rPr lang="en-US" sz="1050" b="1" i="1" dirty="0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; P. </a:t>
            </a:r>
            <a:r>
              <a:rPr lang="en-US" sz="1050" b="1" i="1" dirty="0" err="1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Geladi</a:t>
            </a:r>
            <a:r>
              <a:rPr lang="en-US" sz="1050" b="1" i="1" dirty="0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, “Techniques and Applications of Hyperspectral Image Analysis. “, John Wiley &amp; Sons. ISBN 978-0-470-01087-7., 27 September 2007</a:t>
            </a:r>
          </a:p>
          <a:p>
            <a:pPr marL="0" marR="0" algn="just">
              <a:spcBef>
                <a:spcPts val="0"/>
              </a:spcBef>
            </a:pPr>
            <a:endParaRPr lang="en-US" sz="1050" b="1" i="1" dirty="0">
              <a:solidFill>
                <a:schemeClr val="accent4">
                  <a:lumMod val="75000"/>
                </a:schemeClr>
              </a:solidFill>
              <a:latin typeface="Rajdhani"/>
              <a:cs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337919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5;p26">
            <a:extLst>
              <a:ext uri="{FF2B5EF4-FFF2-40B4-BE49-F238E27FC236}">
                <a16:creationId xmlns:a16="http://schemas.microsoft.com/office/drawing/2014/main" id="{A62A0B4B-EBD4-46F8-B732-7358524CD4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0158" y="1732291"/>
            <a:ext cx="7193842" cy="10156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r>
              <a:rPr lang="en-US" sz="5400" dirty="0"/>
              <a:t>HYPERSPECTRAL IMAGES</a:t>
            </a:r>
          </a:p>
        </p:txBody>
      </p:sp>
      <p:sp>
        <p:nvSpPr>
          <p:cNvPr id="5" name="Google Shape;116;p26">
            <a:extLst>
              <a:ext uri="{FF2B5EF4-FFF2-40B4-BE49-F238E27FC236}">
                <a16:creationId xmlns:a16="http://schemas.microsoft.com/office/drawing/2014/main" id="{E87D6EC0-DA7E-493D-9A52-8D38A3BAD43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15744" y="2458716"/>
            <a:ext cx="4765497" cy="877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000" dirty="0"/>
              <a:t>How are they used?</a:t>
            </a:r>
          </a:p>
        </p:txBody>
      </p:sp>
      <p:cxnSp>
        <p:nvCxnSpPr>
          <p:cNvPr id="6" name="Google Shape;130;p26">
            <a:extLst>
              <a:ext uri="{FF2B5EF4-FFF2-40B4-BE49-F238E27FC236}">
                <a16:creationId xmlns:a16="http://schemas.microsoft.com/office/drawing/2014/main" id="{8EC07CA1-C8E1-4A44-A865-7F9374238CD9}"/>
              </a:ext>
            </a:extLst>
          </p:cNvPr>
          <p:cNvCxnSpPr>
            <a:cxnSpLocks/>
          </p:cNvCxnSpPr>
          <p:nvPr/>
        </p:nvCxnSpPr>
        <p:spPr>
          <a:xfrm>
            <a:off x="1884571" y="2055731"/>
            <a:ext cx="0" cy="112798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" name="Google Shape;123;p26">
            <a:extLst>
              <a:ext uri="{FF2B5EF4-FFF2-40B4-BE49-F238E27FC236}">
                <a16:creationId xmlns:a16="http://schemas.microsoft.com/office/drawing/2014/main" id="{7361AA63-A630-4677-B96B-2BE9971CCB69}"/>
              </a:ext>
            </a:extLst>
          </p:cNvPr>
          <p:cNvSpPr txBox="1">
            <a:spLocks/>
          </p:cNvSpPr>
          <p:nvPr/>
        </p:nvSpPr>
        <p:spPr>
          <a:xfrm>
            <a:off x="596593" y="2031671"/>
            <a:ext cx="1222392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6600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633644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437E1-A6AC-44AF-84B8-4CFD7D552C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687469"/>
            <a:ext cx="4638745" cy="1327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99B939-00BD-471B-9907-7CCFE78F6A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" y="2649758"/>
            <a:ext cx="2750820" cy="20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412CF2-E307-4C98-A087-13D5E99EFB1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931" y="2559825"/>
            <a:ext cx="2846070" cy="2109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795BBA-247D-41E2-95D7-3AF7CB9C5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730" y="687469"/>
            <a:ext cx="2704406" cy="1256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ADB149E-466E-4513-B8EA-35A8918CC470}"/>
              </a:ext>
            </a:extLst>
          </p:cNvPr>
          <p:cNvSpPr/>
          <p:nvPr/>
        </p:nvSpPr>
        <p:spPr>
          <a:xfrm>
            <a:off x="1161933" y="2058116"/>
            <a:ext cx="427165" cy="513634"/>
          </a:xfrm>
          <a:prstGeom prst="downArrow">
            <a:avLst/>
          </a:prstGeom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D5F9855-D07A-4537-9FB2-2AEC27A5FB8F}"/>
              </a:ext>
            </a:extLst>
          </p:cNvPr>
          <p:cNvSpPr/>
          <p:nvPr/>
        </p:nvSpPr>
        <p:spPr>
          <a:xfrm rot="16200000">
            <a:off x="4310846" y="1854683"/>
            <a:ext cx="427165" cy="3421564"/>
          </a:xfrm>
          <a:prstGeom prst="downArrow">
            <a:avLst/>
          </a:prstGeom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FD76661B-8CB7-4608-BA8B-CE3237AC4D6A}"/>
              </a:ext>
            </a:extLst>
          </p:cNvPr>
          <p:cNvSpPr/>
          <p:nvPr/>
        </p:nvSpPr>
        <p:spPr>
          <a:xfrm rot="10800000">
            <a:off x="7535351" y="2015392"/>
            <a:ext cx="427165" cy="513635"/>
          </a:xfrm>
          <a:prstGeom prst="downArrow">
            <a:avLst/>
          </a:prstGeom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C6D8EA-6158-4902-9503-8CD1454D7FB3}"/>
              </a:ext>
            </a:extLst>
          </p:cNvPr>
          <p:cNvSpPr txBox="1"/>
          <p:nvPr/>
        </p:nvSpPr>
        <p:spPr>
          <a:xfrm>
            <a:off x="-82023" y="4719847"/>
            <a:ext cx="9014370" cy="438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50" b="1" i="1" dirty="0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*F. </a:t>
            </a:r>
            <a:r>
              <a:rPr lang="en-US" sz="1050" b="1" i="1" dirty="0" err="1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Sigernes</a:t>
            </a:r>
            <a:r>
              <a:rPr lang="en-US" sz="1050" b="1" i="1" dirty="0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, M. </a:t>
            </a:r>
            <a:r>
              <a:rPr lang="en-US" sz="1050" b="1" i="1" dirty="0" err="1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Surjäsuo</a:t>
            </a:r>
            <a:r>
              <a:rPr lang="en-US" sz="1050" b="1" i="1" dirty="0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, R. </a:t>
            </a:r>
            <a:r>
              <a:rPr lang="en-US" sz="1050" b="1" i="1" dirty="0" err="1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Storvold</a:t>
            </a:r>
            <a:r>
              <a:rPr lang="en-US" sz="1050" b="1" i="1" dirty="0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, J. Fortuna, M. E. </a:t>
            </a:r>
            <a:r>
              <a:rPr lang="en-US" sz="1050" b="1" i="1" dirty="0" err="1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Grøtte</a:t>
            </a:r>
            <a:r>
              <a:rPr lang="en-US" sz="1050" b="1" i="1" dirty="0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, T. A. Johansen, “Do it yourself hyperspectral imager for handheld to airborne operations”, Optics Express, 2018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498AE3-982B-4FAF-9A21-12A28E4E008B}"/>
              </a:ext>
            </a:extLst>
          </p:cNvPr>
          <p:cNvSpPr txBox="1"/>
          <p:nvPr/>
        </p:nvSpPr>
        <p:spPr>
          <a:xfrm>
            <a:off x="80457" y="16019"/>
            <a:ext cx="5466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jdhani"/>
                <a:cs typeface="Rajdhani"/>
              </a:rPr>
              <a:t>HYPERSPECTRAL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5;p26">
            <a:extLst>
              <a:ext uri="{FF2B5EF4-FFF2-40B4-BE49-F238E27FC236}">
                <a16:creationId xmlns:a16="http://schemas.microsoft.com/office/drawing/2014/main" id="{A62A0B4B-EBD4-46F8-B732-7358524CD4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0158" y="1732291"/>
            <a:ext cx="7034812" cy="10156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r>
              <a:rPr lang="en-US" sz="5400" dirty="0"/>
              <a:t>MEDICAL IMAGING</a:t>
            </a:r>
          </a:p>
        </p:txBody>
      </p:sp>
      <p:sp>
        <p:nvSpPr>
          <p:cNvPr id="5" name="Google Shape;116;p26">
            <a:extLst>
              <a:ext uri="{FF2B5EF4-FFF2-40B4-BE49-F238E27FC236}">
                <a16:creationId xmlns:a16="http://schemas.microsoft.com/office/drawing/2014/main" id="{E87D6EC0-DA7E-493D-9A52-8D38A3BAD43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15744" y="2458716"/>
            <a:ext cx="4765497" cy="877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000" dirty="0"/>
              <a:t>CT Scans</a:t>
            </a:r>
          </a:p>
        </p:txBody>
      </p:sp>
      <p:cxnSp>
        <p:nvCxnSpPr>
          <p:cNvPr id="6" name="Google Shape;130;p26">
            <a:extLst>
              <a:ext uri="{FF2B5EF4-FFF2-40B4-BE49-F238E27FC236}">
                <a16:creationId xmlns:a16="http://schemas.microsoft.com/office/drawing/2014/main" id="{8EC07CA1-C8E1-4A44-A865-7F9374238CD9}"/>
              </a:ext>
            </a:extLst>
          </p:cNvPr>
          <p:cNvCxnSpPr>
            <a:cxnSpLocks/>
          </p:cNvCxnSpPr>
          <p:nvPr/>
        </p:nvCxnSpPr>
        <p:spPr>
          <a:xfrm>
            <a:off x="1884571" y="2055731"/>
            <a:ext cx="0" cy="112798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" name="Google Shape;123;p26">
            <a:extLst>
              <a:ext uri="{FF2B5EF4-FFF2-40B4-BE49-F238E27FC236}">
                <a16:creationId xmlns:a16="http://schemas.microsoft.com/office/drawing/2014/main" id="{7361AA63-A630-4677-B96B-2BE9971CCB69}"/>
              </a:ext>
            </a:extLst>
          </p:cNvPr>
          <p:cNvSpPr txBox="1">
            <a:spLocks/>
          </p:cNvSpPr>
          <p:nvPr/>
        </p:nvSpPr>
        <p:spPr>
          <a:xfrm>
            <a:off x="596593" y="2031671"/>
            <a:ext cx="1222392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6600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2496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3988C9-5185-448D-AA11-CA95FCF31EB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16" y="1073386"/>
            <a:ext cx="2994025" cy="27870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1E0BCD-124E-4ADB-9E4F-DFF00136A611}"/>
              </a:ext>
            </a:extLst>
          </p:cNvPr>
          <p:cNvSpPr txBox="1"/>
          <p:nvPr/>
        </p:nvSpPr>
        <p:spPr>
          <a:xfrm>
            <a:off x="843372" y="3860401"/>
            <a:ext cx="304355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F3F3F3"/>
              </a:buClr>
              <a:buSzPts val="2800"/>
            </a:pPr>
            <a:r>
              <a:rPr lang="en-US" sz="1600" dirty="0">
                <a:solidFill>
                  <a:srgbClr val="F3F3F3"/>
                </a:solidFill>
                <a:latin typeface="Fira Sans Condensed Light"/>
              </a:rPr>
              <a:t>1 CT scan = 4 series of photos</a:t>
            </a:r>
          </a:p>
          <a:p>
            <a:pPr>
              <a:spcAft>
                <a:spcPts val="600"/>
              </a:spcAft>
              <a:buClr>
                <a:srgbClr val="F3F3F3"/>
              </a:buClr>
              <a:buSzPts val="2800"/>
            </a:pPr>
            <a:r>
              <a:rPr lang="en-US" sz="1600" dirty="0">
                <a:solidFill>
                  <a:srgbClr val="F3F3F3"/>
                </a:solidFill>
                <a:latin typeface="Fira Sans Condensed Light"/>
              </a:rPr>
              <a:t>1 series ~= 150 photos (slices)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454AD5-4310-447B-8E54-F867F8E7A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706" y="1372872"/>
            <a:ext cx="2332061" cy="27364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5A4B4F-8A6C-4176-92DD-B0E3C6E7C772}"/>
              </a:ext>
            </a:extLst>
          </p:cNvPr>
          <p:cNvCxnSpPr/>
          <p:nvPr/>
        </p:nvCxnSpPr>
        <p:spPr>
          <a:xfrm>
            <a:off x="5416706" y="1256775"/>
            <a:ext cx="23360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B82A68-AA89-43CB-A017-7522F47FAEC8}"/>
              </a:ext>
            </a:extLst>
          </p:cNvPr>
          <p:cNvCxnSpPr>
            <a:cxnSpLocks/>
          </p:cNvCxnSpPr>
          <p:nvPr/>
        </p:nvCxnSpPr>
        <p:spPr>
          <a:xfrm>
            <a:off x="5285895" y="1372872"/>
            <a:ext cx="0" cy="27364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5F1B0E-9F99-4474-B43D-423013709C25}"/>
              </a:ext>
            </a:extLst>
          </p:cNvPr>
          <p:cNvSpPr txBox="1"/>
          <p:nvPr/>
        </p:nvSpPr>
        <p:spPr>
          <a:xfrm>
            <a:off x="5012902" y="919497"/>
            <a:ext cx="3139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  <a:buClr>
                <a:srgbClr val="F3F3F3"/>
              </a:buClr>
              <a:buSzPts val="2800"/>
            </a:pPr>
            <a:r>
              <a:rPr lang="en-US" dirty="0">
                <a:solidFill>
                  <a:srgbClr val="F3F3F3"/>
                </a:solidFill>
                <a:latin typeface="Fira Sans Condensed Light"/>
              </a:rPr>
              <a:t>4 series (Multi modal registration)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41462F-5241-4792-BA97-6CEB36F9B5B9}"/>
              </a:ext>
            </a:extLst>
          </p:cNvPr>
          <p:cNvSpPr txBox="1"/>
          <p:nvPr/>
        </p:nvSpPr>
        <p:spPr>
          <a:xfrm rot="16200000">
            <a:off x="3392675" y="2346696"/>
            <a:ext cx="3350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F3F3F3"/>
              </a:buClr>
              <a:buSzPts val="2800"/>
            </a:pPr>
            <a:r>
              <a:rPr lang="en-US" sz="1600" dirty="0">
                <a:solidFill>
                  <a:srgbClr val="F3F3F3"/>
                </a:solidFill>
                <a:latin typeface="Fira Sans Condensed Light"/>
                <a:sym typeface="Fira Sans Condensed Light"/>
              </a:rPr>
              <a:t>150 </a:t>
            </a:r>
            <a:r>
              <a:rPr lang="en-US" dirty="0">
                <a:solidFill>
                  <a:srgbClr val="F3F3F3"/>
                </a:solidFill>
                <a:latin typeface="Fira Sans Condensed Light"/>
                <a:sym typeface="Fira Sans Condensed Light"/>
              </a:rPr>
              <a:t>photos</a:t>
            </a:r>
            <a:r>
              <a:rPr lang="en-US" sz="1600" dirty="0">
                <a:solidFill>
                  <a:srgbClr val="F3F3F3"/>
                </a:solidFill>
                <a:latin typeface="Fira Sans Condensed Light"/>
                <a:sym typeface="Fira Sans Condensed Light"/>
              </a:rPr>
              <a:t> (Multi-view registration)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8C87F4-FD58-4A28-ACDC-77E2BE830925}"/>
              </a:ext>
            </a:extLst>
          </p:cNvPr>
          <p:cNvCxnSpPr/>
          <p:nvPr/>
        </p:nvCxnSpPr>
        <p:spPr>
          <a:xfrm>
            <a:off x="5416706" y="4239143"/>
            <a:ext cx="23360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C93C6E-819C-488B-99F8-E2648FF44633}"/>
              </a:ext>
            </a:extLst>
          </p:cNvPr>
          <p:cNvSpPr txBox="1"/>
          <p:nvPr/>
        </p:nvSpPr>
        <p:spPr>
          <a:xfrm>
            <a:off x="5416706" y="4239143"/>
            <a:ext cx="2269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3F3F3"/>
                </a:solidFill>
                <a:latin typeface="Fira Sans Condensed Light"/>
              </a:rPr>
              <a:t>Contrast substance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12E63C-393D-4F38-83D8-03EF695FFD82}"/>
              </a:ext>
            </a:extLst>
          </p:cNvPr>
          <p:cNvSpPr txBox="1"/>
          <p:nvPr/>
        </p:nvSpPr>
        <p:spPr>
          <a:xfrm>
            <a:off x="-66744" y="4692725"/>
            <a:ext cx="7995994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1400" i="1" dirty="0">
                <a:solidFill>
                  <a:srgbClr val="171717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050" b="1" i="1" dirty="0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*E. Heim, “Large-scale medical image annotation with quality-controlled crowdsourcing”, URN: </a:t>
            </a:r>
            <a:r>
              <a:rPr lang="en-US" sz="1050" b="1" i="1" dirty="0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urn:nbn:de:bsz:16-heidok-246418</a:t>
            </a:r>
            <a:r>
              <a:rPr lang="en-US" sz="1050" b="1" i="1" dirty="0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 , 2018</a:t>
            </a:r>
          </a:p>
          <a:p>
            <a:pPr marL="0" marR="0">
              <a:spcBef>
                <a:spcPts val="0"/>
              </a:spcBef>
            </a:pPr>
            <a:r>
              <a:rPr lang="en-US" sz="1050" b="1" i="1" dirty="0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**https://www.jimdodsonlaw.com/faqs/ct-or-cat-scans-can-be-used-to-diagnose-brain-injuries.cfm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DB37F5-BABD-4469-8A15-E5193903D337}"/>
              </a:ext>
            </a:extLst>
          </p:cNvPr>
          <p:cNvSpPr txBox="1"/>
          <p:nvPr/>
        </p:nvSpPr>
        <p:spPr>
          <a:xfrm>
            <a:off x="587716" y="258415"/>
            <a:ext cx="5466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jdhani"/>
                <a:cs typeface="Rajdhani"/>
              </a:rPr>
              <a:t>CT SCAN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069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5;p26">
            <a:extLst>
              <a:ext uri="{FF2B5EF4-FFF2-40B4-BE49-F238E27FC236}">
                <a16:creationId xmlns:a16="http://schemas.microsoft.com/office/drawing/2014/main" id="{1F441265-6BBB-4AB1-A12F-0828A35345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0158" y="1732291"/>
            <a:ext cx="7034812" cy="10156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r>
              <a:rPr lang="en-US" sz="5400" dirty="0"/>
              <a:t>STATE OF THE ART</a:t>
            </a:r>
          </a:p>
        </p:txBody>
      </p:sp>
      <p:sp>
        <p:nvSpPr>
          <p:cNvPr id="5" name="Google Shape;116;p26">
            <a:extLst>
              <a:ext uri="{FF2B5EF4-FFF2-40B4-BE49-F238E27FC236}">
                <a16:creationId xmlns:a16="http://schemas.microsoft.com/office/drawing/2014/main" id="{E18DDEF6-21E8-4936-AC6B-7106150392B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15744" y="2458716"/>
            <a:ext cx="4765497" cy="877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000" dirty="0"/>
              <a:t>Examples</a:t>
            </a:r>
          </a:p>
        </p:txBody>
      </p:sp>
      <p:cxnSp>
        <p:nvCxnSpPr>
          <p:cNvPr id="6" name="Google Shape;130;p26">
            <a:extLst>
              <a:ext uri="{FF2B5EF4-FFF2-40B4-BE49-F238E27FC236}">
                <a16:creationId xmlns:a16="http://schemas.microsoft.com/office/drawing/2014/main" id="{F221D79C-3FD6-4DA3-9D38-5466DBD7E217}"/>
              </a:ext>
            </a:extLst>
          </p:cNvPr>
          <p:cNvCxnSpPr>
            <a:cxnSpLocks/>
          </p:cNvCxnSpPr>
          <p:nvPr/>
        </p:nvCxnSpPr>
        <p:spPr>
          <a:xfrm>
            <a:off x="1884571" y="2055731"/>
            <a:ext cx="0" cy="112798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" name="Google Shape;123;p26">
            <a:extLst>
              <a:ext uri="{FF2B5EF4-FFF2-40B4-BE49-F238E27FC236}">
                <a16:creationId xmlns:a16="http://schemas.microsoft.com/office/drawing/2014/main" id="{29828C19-382F-48D7-8C5B-3E5F1F3590FD}"/>
              </a:ext>
            </a:extLst>
          </p:cNvPr>
          <p:cNvSpPr txBox="1">
            <a:spLocks/>
          </p:cNvSpPr>
          <p:nvPr/>
        </p:nvSpPr>
        <p:spPr>
          <a:xfrm>
            <a:off x="596593" y="2031671"/>
            <a:ext cx="1222392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6600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807845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216AF0-1F1B-46EF-8DE4-8F69FD4FAE49}"/>
              </a:ext>
            </a:extLst>
          </p:cNvPr>
          <p:cNvSpPr txBox="1"/>
          <p:nvPr/>
        </p:nvSpPr>
        <p:spPr>
          <a:xfrm>
            <a:off x="537295" y="979112"/>
            <a:ext cx="26998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2400" dirty="0">
                <a:solidFill>
                  <a:srgbClr val="F3F3F3"/>
                </a:solidFill>
                <a:latin typeface="Fira Sans Condensed Light"/>
                <a:sym typeface="Fira Sans Condensed Light"/>
              </a:rPr>
              <a:t>Traditional Approaches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E9EB1-7827-46B2-BB70-E64E290BA2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5686" y="3171914"/>
            <a:ext cx="3744799" cy="9568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9FAE0D-ACEB-4077-95C3-2F5EF8ECE3A1}"/>
              </a:ext>
            </a:extLst>
          </p:cNvPr>
          <p:cNvSpPr txBox="1"/>
          <p:nvPr/>
        </p:nvSpPr>
        <p:spPr>
          <a:xfrm>
            <a:off x="592165" y="1971585"/>
            <a:ext cx="34392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3F3F3"/>
                </a:solidFill>
                <a:latin typeface="Fira Sans Condensed Light"/>
              </a:rPr>
              <a:t>Easy to implement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3F3F3"/>
                </a:solidFill>
                <a:latin typeface="Fira Sans Condensed Light"/>
              </a:rPr>
              <a:t>P.O.: Trustful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3F3F3"/>
                </a:solidFill>
                <a:latin typeface="Fira Sans Condensed Light"/>
              </a:rPr>
              <a:t>Basic transformation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2968EF-2A7B-4D56-93B4-E72B358E090E}"/>
              </a:ext>
            </a:extLst>
          </p:cNvPr>
          <p:cNvSpPr txBox="1"/>
          <p:nvPr/>
        </p:nvSpPr>
        <p:spPr>
          <a:xfrm>
            <a:off x="727515" y="206908"/>
            <a:ext cx="661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jdhani"/>
                <a:cs typeface="Rajdhani"/>
              </a:rPr>
              <a:t>TRADITIONAL VS. DEEP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42E7C-7C43-4E84-A790-64E4C0992642}"/>
              </a:ext>
            </a:extLst>
          </p:cNvPr>
          <p:cNvSpPr txBox="1"/>
          <p:nvPr/>
        </p:nvSpPr>
        <p:spPr>
          <a:xfrm>
            <a:off x="4974693" y="1110745"/>
            <a:ext cx="26998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2400" dirty="0">
                <a:solidFill>
                  <a:srgbClr val="F3F3F3"/>
                </a:solidFill>
                <a:latin typeface="Fira Sans Condensed Light"/>
                <a:sym typeface="Fira Sans Condensed Light"/>
              </a:rPr>
              <a:t>Deep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B3DDA4-F646-403C-BB46-6F469675F655}"/>
              </a:ext>
            </a:extLst>
          </p:cNvPr>
          <p:cNvSpPr txBox="1"/>
          <p:nvPr/>
        </p:nvSpPr>
        <p:spPr>
          <a:xfrm>
            <a:off x="4974693" y="1971585"/>
            <a:ext cx="4002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3F3F3"/>
                </a:solidFill>
                <a:latin typeface="Fira Sans Condensed Light"/>
              </a:rPr>
              <a:t>Harder to implement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3F3F3"/>
                </a:solidFill>
                <a:latin typeface="Fira Sans Condensed Light"/>
              </a:rPr>
              <a:t>P.O.: Not so trustful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3F3F3"/>
                </a:solidFill>
                <a:latin typeface="Fira Sans Condensed Light"/>
              </a:rPr>
              <a:t>Advanced transformations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F3F3F3"/>
              </a:solidFill>
              <a:latin typeface="Fira Sans Condensed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BB83BE-0469-4A82-8257-EE6EC7FEE02B}"/>
              </a:ext>
            </a:extLst>
          </p:cNvPr>
          <p:cNvSpPr txBox="1"/>
          <p:nvPr/>
        </p:nvSpPr>
        <p:spPr>
          <a:xfrm>
            <a:off x="7137396" y="4337796"/>
            <a:ext cx="2006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en-US" sz="1600" dirty="0">
                <a:solidFill>
                  <a:srgbClr val="F3F3F3"/>
                </a:solidFill>
                <a:latin typeface="Fira Sans Condensed Light"/>
              </a:rPr>
              <a:t>P.O. = Public Opinion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77A19-414E-4CE3-A01E-5BE4BBF33F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03516" y="3171914"/>
            <a:ext cx="3744799" cy="9568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82D5B1-2961-48A1-A63D-787DE9AAE800}"/>
              </a:ext>
            </a:extLst>
          </p:cNvPr>
          <p:cNvSpPr txBox="1"/>
          <p:nvPr/>
        </p:nvSpPr>
        <p:spPr>
          <a:xfrm>
            <a:off x="-66745" y="4676350"/>
            <a:ext cx="876355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spcBef>
                <a:spcPts val="0"/>
              </a:spcBef>
            </a:pPr>
            <a:r>
              <a:rPr lang="en-US" sz="1050" b="1" i="1" dirty="0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*E. </a:t>
            </a:r>
            <a:r>
              <a:rPr lang="en-US" sz="1050" b="1" i="1" dirty="0" err="1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Kamoun</a:t>
            </a:r>
            <a:r>
              <a:rPr lang="en-US" sz="1050" b="1" i="1" dirty="0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, J. </a:t>
            </a:r>
            <a:r>
              <a:rPr lang="en-US" sz="1050" b="1" i="1" dirty="0" err="1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Joslove</a:t>
            </a:r>
            <a:r>
              <a:rPr lang="en-US" sz="1050" b="1" i="1" dirty="0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, "Image Registration: From SIFT to Deep Learning", https://www.sicara.ai/blog/2019-07-16-image-registration-deep-learning, 2019</a:t>
            </a:r>
          </a:p>
          <a:p>
            <a:pPr marR="0" lvl="0" algn="just">
              <a:spcBef>
                <a:spcPts val="0"/>
              </a:spcBef>
            </a:pPr>
            <a:r>
              <a:rPr lang="en-US" sz="1050" b="1" i="1" dirty="0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**D. </a:t>
            </a:r>
            <a:r>
              <a:rPr lang="en-US" sz="1050" b="1" i="1" dirty="0" err="1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DeTone</a:t>
            </a:r>
            <a:r>
              <a:rPr lang="en-US" sz="1050" b="1" i="1" dirty="0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, T. </a:t>
            </a:r>
            <a:r>
              <a:rPr lang="en-US" sz="1050" b="1" i="1" dirty="0" err="1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Malisiewicz</a:t>
            </a:r>
            <a:r>
              <a:rPr lang="en-US" sz="1050" b="1" i="1" dirty="0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, A. </a:t>
            </a:r>
            <a:r>
              <a:rPr lang="en-US" sz="1050" b="1" i="1" dirty="0" err="1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Rabinovich</a:t>
            </a:r>
            <a:r>
              <a:rPr lang="en-US" sz="1050" b="1" i="1" dirty="0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, “Deep Image </a:t>
            </a:r>
            <a:r>
              <a:rPr lang="en-US" sz="1050" b="1" i="1" dirty="0" err="1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Homography</a:t>
            </a:r>
            <a:r>
              <a:rPr lang="en-US" sz="1050" b="1" i="1" dirty="0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 Estimation”, arXiv:1606.03798,  2016</a:t>
            </a:r>
          </a:p>
        </p:txBody>
      </p:sp>
    </p:spTree>
    <p:extLst>
      <p:ext uri="{BB962C8B-B14F-4D97-AF65-F5344CB8AC3E}">
        <p14:creationId xmlns:p14="http://schemas.microsoft.com/office/powerpoint/2010/main" val="3675708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5;p26">
            <a:extLst>
              <a:ext uri="{FF2B5EF4-FFF2-40B4-BE49-F238E27FC236}">
                <a16:creationId xmlns:a16="http://schemas.microsoft.com/office/drawing/2014/main" id="{384FEEE8-AE2E-4225-A26C-A4A4DDEE74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0158" y="1732291"/>
            <a:ext cx="7034812" cy="10156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r>
              <a:rPr lang="en-US" sz="5400" dirty="0"/>
              <a:t>STATE OF THE ART</a:t>
            </a:r>
          </a:p>
        </p:txBody>
      </p:sp>
      <p:sp>
        <p:nvSpPr>
          <p:cNvPr id="5" name="Google Shape;116;p26">
            <a:extLst>
              <a:ext uri="{FF2B5EF4-FFF2-40B4-BE49-F238E27FC236}">
                <a16:creationId xmlns:a16="http://schemas.microsoft.com/office/drawing/2014/main" id="{83C1D3EE-8D96-4FA3-B34F-BFC250E6A9D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15744" y="2458716"/>
            <a:ext cx="4765497" cy="877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000" dirty="0"/>
              <a:t>Chosen Method</a:t>
            </a:r>
          </a:p>
        </p:txBody>
      </p:sp>
      <p:cxnSp>
        <p:nvCxnSpPr>
          <p:cNvPr id="6" name="Google Shape;130;p26">
            <a:extLst>
              <a:ext uri="{FF2B5EF4-FFF2-40B4-BE49-F238E27FC236}">
                <a16:creationId xmlns:a16="http://schemas.microsoft.com/office/drawing/2014/main" id="{6C500D9E-48DF-4796-BB1B-D03C4E6CDE1B}"/>
              </a:ext>
            </a:extLst>
          </p:cNvPr>
          <p:cNvCxnSpPr>
            <a:cxnSpLocks/>
          </p:cNvCxnSpPr>
          <p:nvPr/>
        </p:nvCxnSpPr>
        <p:spPr>
          <a:xfrm>
            <a:off x="1884571" y="2055731"/>
            <a:ext cx="0" cy="112798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" name="Google Shape;123;p26">
            <a:extLst>
              <a:ext uri="{FF2B5EF4-FFF2-40B4-BE49-F238E27FC236}">
                <a16:creationId xmlns:a16="http://schemas.microsoft.com/office/drawing/2014/main" id="{E64F352A-9815-4242-AD43-47DC37FF42C0}"/>
              </a:ext>
            </a:extLst>
          </p:cNvPr>
          <p:cNvSpPr txBox="1">
            <a:spLocks/>
          </p:cNvSpPr>
          <p:nvPr/>
        </p:nvSpPr>
        <p:spPr>
          <a:xfrm>
            <a:off x="596593" y="2031671"/>
            <a:ext cx="1222392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6600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7829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EF6212-5C02-4859-A4D4-6E201A4AE181}"/>
              </a:ext>
            </a:extLst>
          </p:cNvPr>
          <p:cNvSpPr txBox="1"/>
          <p:nvPr/>
        </p:nvSpPr>
        <p:spPr>
          <a:xfrm>
            <a:off x="727515" y="206908"/>
            <a:ext cx="661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jdhani"/>
                <a:cs typeface="Rajdhani"/>
              </a:rPr>
              <a:t>BEST OF BOTH WORLDS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8F21C6-D861-4EF3-B445-967031ED853B}"/>
              </a:ext>
            </a:extLst>
          </p:cNvPr>
          <p:cNvSpPr txBox="1"/>
          <p:nvPr/>
        </p:nvSpPr>
        <p:spPr>
          <a:xfrm>
            <a:off x="727515" y="1172671"/>
            <a:ext cx="2699815" cy="83099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en-US" sz="2400" dirty="0">
                <a:solidFill>
                  <a:srgbClr val="F3F3F3"/>
                </a:solidFill>
                <a:latin typeface="Fira Sans Condensed Light"/>
                <a:sym typeface="Fira Sans Condensed Light"/>
              </a:rPr>
              <a:t>Traditional Approaches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DC9A3F-8BE0-48BD-A96E-0611DC4E9A00}"/>
              </a:ext>
            </a:extLst>
          </p:cNvPr>
          <p:cNvSpPr txBox="1"/>
          <p:nvPr/>
        </p:nvSpPr>
        <p:spPr>
          <a:xfrm>
            <a:off x="5418543" y="1357336"/>
            <a:ext cx="2699815" cy="46166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en-US" sz="2400" dirty="0">
                <a:solidFill>
                  <a:srgbClr val="F3F3F3"/>
                </a:solidFill>
                <a:latin typeface="Fira Sans Condensed Light"/>
                <a:sym typeface="Fira Sans Condensed Light"/>
              </a:rPr>
              <a:t>Deep Learning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F54788-C4B7-4BB6-B1AD-4387B16ABC0D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77422" y="2003668"/>
            <a:ext cx="1" cy="81962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6042D5-F73A-4D6D-8723-F095140E5CB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768450" y="1819001"/>
            <a:ext cx="1" cy="100429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76BE67-ACC5-4F39-8D86-BF9A0E7C89E4}"/>
              </a:ext>
            </a:extLst>
          </p:cNvPr>
          <p:cNvCxnSpPr>
            <a:cxnSpLocks/>
          </p:cNvCxnSpPr>
          <p:nvPr/>
        </p:nvCxnSpPr>
        <p:spPr>
          <a:xfrm>
            <a:off x="2077422" y="2823293"/>
            <a:ext cx="469102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35875C-78B3-478A-A782-CD5BA36ABD76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422937" y="2823293"/>
            <a:ext cx="0" cy="93455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688AD8D-8CEA-49F5-956B-599B0BAF2991}"/>
              </a:ext>
            </a:extLst>
          </p:cNvPr>
          <p:cNvSpPr txBox="1"/>
          <p:nvPr/>
        </p:nvSpPr>
        <p:spPr>
          <a:xfrm>
            <a:off x="3073029" y="3757849"/>
            <a:ext cx="2699815" cy="46166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en-US" sz="2400" dirty="0">
                <a:solidFill>
                  <a:srgbClr val="F3F3F3"/>
                </a:solidFill>
                <a:latin typeface="Fira Sans Condensed Light"/>
                <a:sym typeface="Fira Sans Condensed Light"/>
              </a:rPr>
              <a:t>Chosen method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B6BA04-1BC7-4DF7-A3F9-D9D5BAB4AD57}"/>
              </a:ext>
            </a:extLst>
          </p:cNvPr>
          <p:cNvSpPr txBox="1"/>
          <p:nvPr/>
        </p:nvSpPr>
        <p:spPr>
          <a:xfrm>
            <a:off x="2632797" y="2538048"/>
            <a:ext cx="880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3F3F3"/>
                </a:solidFill>
                <a:latin typeface="Fira Sans Condensed Light"/>
              </a:rPr>
              <a:t>Trustful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9BF975-AAD3-41C6-B90F-81C6E9F3FF13}"/>
              </a:ext>
            </a:extLst>
          </p:cNvPr>
          <p:cNvSpPr txBox="1"/>
          <p:nvPr/>
        </p:nvSpPr>
        <p:spPr>
          <a:xfrm>
            <a:off x="4691308" y="2530971"/>
            <a:ext cx="1808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3F3F3"/>
                </a:solidFill>
                <a:latin typeface="Fira Sans Condensed Light"/>
              </a:rPr>
              <a:t>Complex, powerful</a:t>
            </a:r>
          </a:p>
        </p:txBody>
      </p:sp>
    </p:spTree>
    <p:extLst>
      <p:ext uri="{BB962C8B-B14F-4D97-AF65-F5344CB8AC3E}">
        <p14:creationId xmlns:p14="http://schemas.microsoft.com/office/powerpoint/2010/main" val="162981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241DF7D-EEB8-4928-8A54-270CC69AF01D}"/>
              </a:ext>
            </a:extLst>
          </p:cNvPr>
          <p:cNvSpPr txBox="1"/>
          <p:nvPr/>
        </p:nvSpPr>
        <p:spPr>
          <a:xfrm>
            <a:off x="627399" y="387119"/>
            <a:ext cx="605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jdhani"/>
                <a:cs typeface="Rajdhani"/>
                <a:sym typeface="Anton"/>
              </a:rPr>
              <a:t>TOPICS</a:t>
            </a:r>
          </a:p>
        </p:txBody>
      </p:sp>
      <p:sp>
        <p:nvSpPr>
          <p:cNvPr id="44" name="Google Shape;115;p26">
            <a:extLst>
              <a:ext uri="{FF2B5EF4-FFF2-40B4-BE49-F238E27FC236}">
                <a16:creationId xmlns:a16="http://schemas.microsoft.com/office/drawing/2014/main" id="{0178CDAF-A1E9-40CA-8D59-1928755175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0926" y="853197"/>
            <a:ext cx="2339100" cy="4616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INTRODUCTION</a:t>
            </a:r>
            <a:endParaRPr sz="1800" dirty="0"/>
          </a:p>
        </p:txBody>
      </p:sp>
      <p:sp>
        <p:nvSpPr>
          <p:cNvPr id="45" name="Google Shape;116;p26">
            <a:extLst>
              <a:ext uri="{FF2B5EF4-FFF2-40B4-BE49-F238E27FC236}">
                <a16:creationId xmlns:a16="http://schemas.microsoft.com/office/drawing/2014/main" id="{37D15D33-BEE2-4BC9-9147-7F1E10DF1AF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40925" y="1200214"/>
            <a:ext cx="2339100" cy="559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/>
              <a:t>Overview of research</a:t>
            </a:r>
            <a:endParaRPr sz="1100" dirty="0"/>
          </a:p>
        </p:txBody>
      </p:sp>
      <p:sp>
        <p:nvSpPr>
          <p:cNvPr id="46" name="Google Shape;117;p26">
            <a:extLst>
              <a:ext uri="{FF2B5EF4-FFF2-40B4-BE49-F238E27FC236}">
                <a16:creationId xmlns:a16="http://schemas.microsoft.com/office/drawing/2014/main" id="{8F4DBBD2-A583-42A7-8F26-2BD58D93146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074699" y="844504"/>
            <a:ext cx="2980195" cy="4616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r>
              <a:rPr lang="en-US" sz="1800" dirty="0"/>
              <a:t>Image Registration</a:t>
            </a:r>
          </a:p>
        </p:txBody>
      </p:sp>
      <p:sp>
        <p:nvSpPr>
          <p:cNvPr id="47" name="Google Shape;118;p26">
            <a:extLst>
              <a:ext uri="{FF2B5EF4-FFF2-40B4-BE49-F238E27FC236}">
                <a16:creationId xmlns:a16="http://schemas.microsoft.com/office/drawing/2014/main" id="{C34D65D8-4D9E-4416-8760-1787E36A93EB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074700" y="1202877"/>
            <a:ext cx="2339100" cy="677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/>
              <a:t>What is it?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/>
              <a:t>General steps of algorithms</a:t>
            </a:r>
            <a:endParaRPr sz="1100" dirty="0"/>
          </a:p>
        </p:txBody>
      </p:sp>
      <p:sp>
        <p:nvSpPr>
          <p:cNvPr id="48" name="Google Shape;119;p26">
            <a:extLst>
              <a:ext uri="{FF2B5EF4-FFF2-40B4-BE49-F238E27FC236}">
                <a16:creationId xmlns:a16="http://schemas.microsoft.com/office/drawing/2014/main" id="{D1D28B67-F614-4C5A-9AEC-10C1E23D882A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1414681" y="1807012"/>
            <a:ext cx="3256051" cy="4616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Hyperspectral images</a:t>
            </a:r>
          </a:p>
        </p:txBody>
      </p:sp>
      <p:sp>
        <p:nvSpPr>
          <p:cNvPr id="49" name="Google Shape;120;p26">
            <a:extLst>
              <a:ext uri="{FF2B5EF4-FFF2-40B4-BE49-F238E27FC236}">
                <a16:creationId xmlns:a16="http://schemas.microsoft.com/office/drawing/2014/main" id="{BA324777-336D-49E5-8992-B251B3581EF6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414682" y="2154029"/>
            <a:ext cx="2339100" cy="1051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/>
              <a:t>What are they?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/>
              <a:t>How are they used?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100" dirty="0"/>
          </a:p>
        </p:txBody>
      </p:sp>
      <p:sp>
        <p:nvSpPr>
          <p:cNvPr id="50" name="Google Shape;121;p26">
            <a:extLst>
              <a:ext uri="{FF2B5EF4-FFF2-40B4-BE49-F238E27FC236}">
                <a16:creationId xmlns:a16="http://schemas.microsoft.com/office/drawing/2014/main" id="{423A6AC5-D735-4C0C-8D23-ACA9DA878704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5356484" y="1835642"/>
            <a:ext cx="3256050" cy="4616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Medical imaging</a:t>
            </a:r>
          </a:p>
        </p:txBody>
      </p:sp>
      <p:sp>
        <p:nvSpPr>
          <p:cNvPr id="51" name="Google Shape;122;p26">
            <a:extLst>
              <a:ext uri="{FF2B5EF4-FFF2-40B4-BE49-F238E27FC236}">
                <a16:creationId xmlns:a16="http://schemas.microsoft.com/office/drawing/2014/main" id="{39D4158D-6C05-4730-80B9-956EE5B63928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356485" y="2182684"/>
            <a:ext cx="2339100" cy="430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100" dirty="0"/>
              <a:t>CT scans</a:t>
            </a:r>
          </a:p>
        </p:txBody>
      </p:sp>
      <p:sp>
        <p:nvSpPr>
          <p:cNvPr id="52" name="Google Shape;123;p26">
            <a:extLst>
              <a:ext uri="{FF2B5EF4-FFF2-40B4-BE49-F238E27FC236}">
                <a16:creationId xmlns:a16="http://schemas.microsoft.com/office/drawing/2014/main" id="{2A7FDF9C-FA6C-4F6E-BEAC-AB5C7370CDC7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605707" y="2093862"/>
            <a:ext cx="600000" cy="4616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03</a:t>
            </a:r>
            <a:endParaRPr sz="1800" dirty="0"/>
          </a:p>
        </p:txBody>
      </p:sp>
      <p:sp>
        <p:nvSpPr>
          <p:cNvPr id="53" name="Google Shape;125;p26">
            <a:extLst>
              <a:ext uri="{FF2B5EF4-FFF2-40B4-BE49-F238E27FC236}">
                <a16:creationId xmlns:a16="http://schemas.microsoft.com/office/drawing/2014/main" id="{00CD7C68-4179-4C65-8B07-4112970DDE50}"/>
              </a:ext>
            </a:extLst>
          </p:cNvPr>
          <p:cNvSpPr txBox="1">
            <a:spLocks/>
          </p:cNvSpPr>
          <p:nvPr/>
        </p:nvSpPr>
        <p:spPr>
          <a:xfrm>
            <a:off x="4658394" y="2051277"/>
            <a:ext cx="6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800" dirty="0"/>
              <a:t>04</a:t>
            </a:r>
          </a:p>
        </p:txBody>
      </p:sp>
      <p:sp>
        <p:nvSpPr>
          <p:cNvPr id="54" name="Google Shape;126;p26">
            <a:extLst>
              <a:ext uri="{FF2B5EF4-FFF2-40B4-BE49-F238E27FC236}">
                <a16:creationId xmlns:a16="http://schemas.microsoft.com/office/drawing/2014/main" id="{598C6553-321A-4CCF-9E9E-7ACB613D5603}"/>
              </a:ext>
            </a:extLst>
          </p:cNvPr>
          <p:cNvSpPr txBox="1">
            <a:spLocks/>
          </p:cNvSpPr>
          <p:nvPr/>
        </p:nvSpPr>
        <p:spPr>
          <a:xfrm>
            <a:off x="3278125" y="1119785"/>
            <a:ext cx="6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800" dirty="0"/>
              <a:t>02</a:t>
            </a:r>
          </a:p>
        </p:txBody>
      </p:sp>
      <p:cxnSp>
        <p:nvCxnSpPr>
          <p:cNvPr id="55" name="Google Shape;127;p26">
            <a:extLst>
              <a:ext uri="{FF2B5EF4-FFF2-40B4-BE49-F238E27FC236}">
                <a16:creationId xmlns:a16="http://schemas.microsoft.com/office/drawing/2014/main" id="{8ED4528A-FADF-40DB-A55E-BBF82EB41F18}"/>
              </a:ext>
            </a:extLst>
          </p:cNvPr>
          <p:cNvCxnSpPr/>
          <p:nvPr/>
        </p:nvCxnSpPr>
        <p:spPr>
          <a:xfrm>
            <a:off x="1281908" y="2019044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128;p26">
            <a:extLst>
              <a:ext uri="{FF2B5EF4-FFF2-40B4-BE49-F238E27FC236}">
                <a16:creationId xmlns:a16="http://schemas.microsoft.com/office/drawing/2014/main" id="{4CC1A05F-8064-481E-A50C-09C0BFAAD1F9}"/>
              </a:ext>
            </a:extLst>
          </p:cNvPr>
          <p:cNvCxnSpPr/>
          <p:nvPr/>
        </p:nvCxnSpPr>
        <p:spPr>
          <a:xfrm>
            <a:off x="3954401" y="1040867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7" name="Google Shape;129;p26">
            <a:extLst>
              <a:ext uri="{FF2B5EF4-FFF2-40B4-BE49-F238E27FC236}">
                <a16:creationId xmlns:a16="http://schemas.microsoft.com/office/drawing/2014/main" id="{2429F480-3D46-4885-A5E4-C2E3E6D48DE8}"/>
              </a:ext>
            </a:extLst>
          </p:cNvPr>
          <p:cNvCxnSpPr/>
          <p:nvPr/>
        </p:nvCxnSpPr>
        <p:spPr>
          <a:xfrm>
            <a:off x="5307439" y="1961909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8" name="Google Shape;130;p26">
            <a:extLst>
              <a:ext uri="{FF2B5EF4-FFF2-40B4-BE49-F238E27FC236}">
                <a16:creationId xmlns:a16="http://schemas.microsoft.com/office/drawing/2014/main" id="{A85AE0C5-DF13-49E2-8896-5FA70971CA10}"/>
              </a:ext>
            </a:extLst>
          </p:cNvPr>
          <p:cNvCxnSpPr/>
          <p:nvPr/>
        </p:nvCxnSpPr>
        <p:spPr>
          <a:xfrm>
            <a:off x="609751" y="1040867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" name="Google Shape;123;p26">
            <a:extLst>
              <a:ext uri="{FF2B5EF4-FFF2-40B4-BE49-F238E27FC236}">
                <a16:creationId xmlns:a16="http://schemas.microsoft.com/office/drawing/2014/main" id="{7D2C4B40-523B-468F-80B8-6CDC57EDBDFD}"/>
              </a:ext>
            </a:extLst>
          </p:cNvPr>
          <p:cNvSpPr txBox="1">
            <a:spLocks/>
          </p:cNvSpPr>
          <p:nvPr/>
        </p:nvSpPr>
        <p:spPr>
          <a:xfrm>
            <a:off x="0" y="1104396"/>
            <a:ext cx="6000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2000" dirty="0"/>
              <a:t>01</a:t>
            </a:r>
          </a:p>
        </p:txBody>
      </p:sp>
      <p:sp>
        <p:nvSpPr>
          <p:cNvPr id="64" name="Google Shape;119;p26">
            <a:extLst>
              <a:ext uri="{FF2B5EF4-FFF2-40B4-BE49-F238E27FC236}">
                <a16:creationId xmlns:a16="http://schemas.microsoft.com/office/drawing/2014/main" id="{784FD69A-58F8-4D2F-A9D2-433F0B9B6714}"/>
              </a:ext>
            </a:extLst>
          </p:cNvPr>
          <p:cNvSpPr txBox="1">
            <a:spLocks/>
          </p:cNvSpPr>
          <p:nvPr/>
        </p:nvSpPr>
        <p:spPr>
          <a:xfrm>
            <a:off x="2331631" y="2838110"/>
            <a:ext cx="325605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1800" dirty="0"/>
              <a:t>STATE OF THE ART</a:t>
            </a:r>
          </a:p>
        </p:txBody>
      </p:sp>
      <p:sp>
        <p:nvSpPr>
          <p:cNvPr id="65" name="Google Shape;120;p26">
            <a:extLst>
              <a:ext uri="{FF2B5EF4-FFF2-40B4-BE49-F238E27FC236}">
                <a16:creationId xmlns:a16="http://schemas.microsoft.com/office/drawing/2014/main" id="{68AA59D4-238C-45DF-AEA9-320707BC0F12}"/>
              </a:ext>
            </a:extLst>
          </p:cNvPr>
          <p:cNvSpPr txBox="1">
            <a:spLocks/>
          </p:cNvSpPr>
          <p:nvPr/>
        </p:nvSpPr>
        <p:spPr>
          <a:xfrm>
            <a:off x="2331632" y="3185127"/>
            <a:ext cx="23391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600"/>
              </a:spcAft>
            </a:pPr>
            <a:r>
              <a:rPr lang="en-US" sz="1100" dirty="0"/>
              <a:t>Examples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</a:pPr>
            <a:r>
              <a:rPr lang="en-US" sz="1100" dirty="0"/>
              <a:t>Chosen method</a:t>
            </a:r>
          </a:p>
        </p:txBody>
      </p:sp>
      <p:sp>
        <p:nvSpPr>
          <p:cNvPr id="66" name="Google Shape;121;p26">
            <a:extLst>
              <a:ext uri="{FF2B5EF4-FFF2-40B4-BE49-F238E27FC236}">
                <a16:creationId xmlns:a16="http://schemas.microsoft.com/office/drawing/2014/main" id="{6FE89643-9110-4434-868D-0AADFF29E1CD}"/>
              </a:ext>
            </a:extLst>
          </p:cNvPr>
          <p:cNvSpPr txBox="1">
            <a:spLocks/>
          </p:cNvSpPr>
          <p:nvPr/>
        </p:nvSpPr>
        <p:spPr>
          <a:xfrm>
            <a:off x="6350316" y="3121631"/>
            <a:ext cx="1409155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720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000" dirty="0"/>
              <a:t>PROGRESS</a:t>
            </a:r>
          </a:p>
        </p:txBody>
      </p:sp>
      <p:sp>
        <p:nvSpPr>
          <p:cNvPr id="68" name="Google Shape;123;p26">
            <a:extLst>
              <a:ext uri="{FF2B5EF4-FFF2-40B4-BE49-F238E27FC236}">
                <a16:creationId xmlns:a16="http://schemas.microsoft.com/office/drawing/2014/main" id="{465C1C9F-E160-407D-9EBB-6C2CD2E4423E}"/>
              </a:ext>
            </a:extLst>
          </p:cNvPr>
          <p:cNvSpPr txBox="1">
            <a:spLocks/>
          </p:cNvSpPr>
          <p:nvPr/>
        </p:nvSpPr>
        <p:spPr>
          <a:xfrm>
            <a:off x="1522657" y="3124960"/>
            <a:ext cx="6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800" dirty="0"/>
              <a:t>05</a:t>
            </a:r>
          </a:p>
        </p:txBody>
      </p:sp>
      <p:sp>
        <p:nvSpPr>
          <p:cNvPr id="69" name="Google Shape;125;p26">
            <a:extLst>
              <a:ext uri="{FF2B5EF4-FFF2-40B4-BE49-F238E27FC236}">
                <a16:creationId xmlns:a16="http://schemas.microsoft.com/office/drawing/2014/main" id="{5F5C6088-C4A4-4DE7-B122-3CFEF229B7E2}"/>
              </a:ext>
            </a:extLst>
          </p:cNvPr>
          <p:cNvSpPr txBox="1">
            <a:spLocks/>
          </p:cNvSpPr>
          <p:nvPr/>
        </p:nvSpPr>
        <p:spPr>
          <a:xfrm>
            <a:off x="5575344" y="3082375"/>
            <a:ext cx="6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800" dirty="0"/>
              <a:t>06</a:t>
            </a:r>
          </a:p>
        </p:txBody>
      </p:sp>
      <p:cxnSp>
        <p:nvCxnSpPr>
          <p:cNvPr id="70" name="Google Shape;127;p26">
            <a:extLst>
              <a:ext uri="{FF2B5EF4-FFF2-40B4-BE49-F238E27FC236}">
                <a16:creationId xmlns:a16="http://schemas.microsoft.com/office/drawing/2014/main" id="{2EF0E673-C934-4CC8-A692-8F96A90A3BD0}"/>
              </a:ext>
            </a:extLst>
          </p:cNvPr>
          <p:cNvCxnSpPr/>
          <p:nvPr/>
        </p:nvCxnSpPr>
        <p:spPr>
          <a:xfrm>
            <a:off x="2198858" y="3050142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71" name="Google Shape;129;p26">
            <a:extLst>
              <a:ext uri="{FF2B5EF4-FFF2-40B4-BE49-F238E27FC236}">
                <a16:creationId xmlns:a16="http://schemas.microsoft.com/office/drawing/2014/main" id="{BCE445AE-1B03-44C7-9197-CD0AB16D6435}"/>
              </a:ext>
            </a:extLst>
          </p:cNvPr>
          <p:cNvCxnSpPr/>
          <p:nvPr/>
        </p:nvCxnSpPr>
        <p:spPr>
          <a:xfrm>
            <a:off x="6224389" y="2993007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" name="Google Shape;119;p26">
            <a:extLst>
              <a:ext uri="{FF2B5EF4-FFF2-40B4-BE49-F238E27FC236}">
                <a16:creationId xmlns:a16="http://schemas.microsoft.com/office/drawing/2014/main" id="{564FBD1D-A008-450B-B019-10C9140A5E39}"/>
              </a:ext>
            </a:extLst>
          </p:cNvPr>
          <p:cNvSpPr txBox="1">
            <a:spLocks/>
          </p:cNvSpPr>
          <p:nvPr/>
        </p:nvSpPr>
        <p:spPr>
          <a:xfrm>
            <a:off x="3230091" y="4181133"/>
            <a:ext cx="325605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1800" dirty="0"/>
              <a:t>CONCLUSIONS</a:t>
            </a:r>
          </a:p>
        </p:txBody>
      </p:sp>
      <p:sp>
        <p:nvSpPr>
          <p:cNvPr id="75" name="Google Shape;123;p26">
            <a:extLst>
              <a:ext uri="{FF2B5EF4-FFF2-40B4-BE49-F238E27FC236}">
                <a16:creationId xmlns:a16="http://schemas.microsoft.com/office/drawing/2014/main" id="{FBA63D29-D937-4674-9F94-351166A8C06A}"/>
              </a:ext>
            </a:extLst>
          </p:cNvPr>
          <p:cNvSpPr txBox="1">
            <a:spLocks/>
          </p:cNvSpPr>
          <p:nvPr/>
        </p:nvSpPr>
        <p:spPr>
          <a:xfrm>
            <a:off x="2469150" y="4184713"/>
            <a:ext cx="6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800" dirty="0"/>
              <a:t>07</a:t>
            </a:r>
          </a:p>
        </p:txBody>
      </p:sp>
      <p:sp>
        <p:nvSpPr>
          <p:cNvPr id="76" name="Google Shape;125;p26">
            <a:extLst>
              <a:ext uri="{FF2B5EF4-FFF2-40B4-BE49-F238E27FC236}">
                <a16:creationId xmlns:a16="http://schemas.microsoft.com/office/drawing/2014/main" id="{ACB97AC6-F4BB-4C26-9269-A3DC06F70142}"/>
              </a:ext>
            </a:extLst>
          </p:cNvPr>
          <p:cNvSpPr txBox="1">
            <a:spLocks/>
          </p:cNvSpPr>
          <p:nvPr/>
        </p:nvSpPr>
        <p:spPr>
          <a:xfrm>
            <a:off x="6521837" y="4142128"/>
            <a:ext cx="6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800" dirty="0"/>
              <a:t>08</a:t>
            </a:r>
          </a:p>
        </p:txBody>
      </p:sp>
      <p:cxnSp>
        <p:nvCxnSpPr>
          <p:cNvPr id="77" name="Google Shape;127;p26">
            <a:extLst>
              <a:ext uri="{FF2B5EF4-FFF2-40B4-BE49-F238E27FC236}">
                <a16:creationId xmlns:a16="http://schemas.microsoft.com/office/drawing/2014/main" id="{B158707A-4070-4F79-8688-B2029F4FE097}"/>
              </a:ext>
            </a:extLst>
          </p:cNvPr>
          <p:cNvCxnSpPr/>
          <p:nvPr/>
        </p:nvCxnSpPr>
        <p:spPr>
          <a:xfrm>
            <a:off x="3145351" y="410989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78" name="Google Shape;129;p26">
            <a:extLst>
              <a:ext uri="{FF2B5EF4-FFF2-40B4-BE49-F238E27FC236}">
                <a16:creationId xmlns:a16="http://schemas.microsoft.com/office/drawing/2014/main" id="{9B0D6EEC-2A5B-4577-8E5B-652D9B91B039}"/>
              </a:ext>
            </a:extLst>
          </p:cNvPr>
          <p:cNvCxnSpPr/>
          <p:nvPr/>
        </p:nvCxnSpPr>
        <p:spPr>
          <a:xfrm>
            <a:off x="7170882" y="405276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9" name="Google Shape;119;p26">
            <a:extLst>
              <a:ext uri="{FF2B5EF4-FFF2-40B4-BE49-F238E27FC236}">
                <a16:creationId xmlns:a16="http://schemas.microsoft.com/office/drawing/2014/main" id="{808C4ADE-331A-40DA-A1DF-B33D1D414EA3}"/>
              </a:ext>
            </a:extLst>
          </p:cNvPr>
          <p:cNvSpPr txBox="1">
            <a:spLocks/>
          </p:cNvSpPr>
          <p:nvPr/>
        </p:nvSpPr>
        <p:spPr>
          <a:xfrm>
            <a:off x="7219928" y="4129728"/>
            <a:ext cx="151276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1800" dirty="0"/>
              <a:t>FUTURE WORK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EF6212-5C02-4859-A4D4-6E201A4AE181}"/>
              </a:ext>
            </a:extLst>
          </p:cNvPr>
          <p:cNvSpPr txBox="1"/>
          <p:nvPr/>
        </p:nvSpPr>
        <p:spPr>
          <a:xfrm>
            <a:off x="727515" y="206908"/>
            <a:ext cx="661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jdhani"/>
                <a:cs typeface="Rajdhani"/>
              </a:rPr>
              <a:t>CHOSEN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971561-7FB1-4FAC-B1E7-576614A645D2}"/>
              </a:ext>
            </a:extLst>
          </p:cNvPr>
          <p:cNvSpPr txBox="1"/>
          <p:nvPr/>
        </p:nvSpPr>
        <p:spPr>
          <a:xfrm>
            <a:off x="317036" y="1054563"/>
            <a:ext cx="3717670" cy="3007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sz="1600" dirty="0">
                <a:solidFill>
                  <a:srgbClr val="F3F3F3"/>
                </a:solidFill>
                <a:latin typeface="Fira Sans Condensed Light"/>
                <a:sym typeface="Fira Sans Condensed Light"/>
              </a:rPr>
              <a:t>Characteristics</a:t>
            </a:r>
            <a:r>
              <a:rPr lang="en-US" dirty="0">
                <a:solidFill>
                  <a:srgbClr val="F3F3F3"/>
                </a:solidFill>
                <a:latin typeface="Fira Sans Condensed Light"/>
                <a:sym typeface="Fira Sans Condensed Light"/>
              </a:rPr>
              <a:t>: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3F3F3"/>
                </a:solidFill>
                <a:latin typeface="Fira Sans Condensed Light"/>
                <a:sym typeface="Fira Sans Condensed Light"/>
              </a:rPr>
              <a:t>Extracting features: VGG16 – pooling layers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rgbClr val="F3F3F3"/>
              </a:solidFill>
              <a:latin typeface="Fira Sans Condensed Light"/>
              <a:sym typeface="Fira Sans Condensed Light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3F3F3"/>
                </a:solidFill>
                <a:latin typeface="Fira Sans Condensed Light"/>
                <a:sym typeface="Fira Sans Condensed Light"/>
              </a:rPr>
              <a:t>Feature matching: polar coordinates cost + linear assignment + G.M.M.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rgbClr val="F3F3F3"/>
              </a:solidFill>
              <a:latin typeface="Fira Sans Condensed Light"/>
              <a:sym typeface="Fira Sans Condensed Light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3F3F3"/>
                </a:solidFill>
                <a:latin typeface="Fira Sans Condensed Light"/>
                <a:sym typeface="Fira Sans Condensed Light"/>
              </a:rPr>
              <a:t>Transformation: E.M. + G.R.B.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3F3F3"/>
              </a:solidFill>
              <a:latin typeface="Fira Sans Condensed Light"/>
              <a:sym typeface="Fira Sans Condensed Light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20BA6-0818-4FD3-88D4-BB9D4DEA13D7}"/>
              </a:ext>
            </a:extLst>
          </p:cNvPr>
          <p:cNvSpPr txBox="1"/>
          <p:nvPr/>
        </p:nvSpPr>
        <p:spPr>
          <a:xfrm>
            <a:off x="4727737" y="1054563"/>
            <a:ext cx="3717670" cy="2683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sz="1600" dirty="0">
                <a:solidFill>
                  <a:srgbClr val="F3F3F3"/>
                </a:solidFill>
                <a:latin typeface="Fira Sans Condensed Light"/>
                <a:sym typeface="Fira Sans Condensed Light"/>
              </a:rPr>
              <a:t>Advantages</a:t>
            </a:r>
            <a:r>
              <a:rPr lang="en-US" dirty="0">
                <a:solidFill>
                  <a:srgbClr val="F3F3F3"/>
                </a:solidFill>
                <a:latin typeface="Fira Sans Condensed Light"/>
                <a:sym typeface="Fira Sans Condensed Light"/>
              </a:rPr>
              <a:t>: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3F3F3"/>
                </a:solidFill>
                <a:latin typeface="Fira Sans Condensed Light"/>
                <a:sym typeface="Fira Sans Condensed Light"/>
              </a:rPr>
              <a:t>Extract complex features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rgbClr val="F3F3F3"/>
              </a:solidFill>
              <a:latin typeface="Fira Sans Condensed Light"/>
              <a:sym typeface="Fira Sans Condensed Light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3F3F3"/>
                </a:solidFill>
                <a:latin typeface="Fira Sans Condensed Light"/>
                <a:sym typeface="Fira Sans Condensed Light"/>
              </a:rPr>
              <a:t>Solid matching function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rgbClr val="F3F3F3"/>
              </a:solidFill>
              <a:latin typeface="Fira Sans Condensed Light"/>
              <a:sym typeface="Fira Sans Condensed Light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3F3F3"/>
                </a:solidFill>
                <a:latin typeface="Fira Sans Condensed Light"/>
                <a:sym typeface="Fira Sans Condensed Light"/>
              </a:rPr>
              <a:t>Transformation without neural nets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3F3F3"/>
              </a:solidFill>
              <a:latin typeface="Fira Sans Condensed Light"/>
              <a:sym typeface="Fira Sans Condensed Light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cxnSp>
        <p:nvCxnSpPr>
          <p:cNvPr id="15" name="Google Shape;130;p26">
            <a:extLst>
              <a:ext uri="{FF2B5EF4-FFF2-40B4-BE49-F238E27FC236}">
                <a16:creationId xmlns:a16="http://schemas.microsoft.com/office/drawing/2014/main" id="{947BEC40-4601-4F80-B19C-413C6A8F7C23}"/>
              </a:ext>
            </a:extLst>
          </p:cNvPr>
          <p:cNvCxnSpPr>
            <a:cxnSpLocks/>
          </p:cNvCxnSpPr>
          <p:nvPr/>
        </p:nvCxnSpPr>
        <p:spPr>
          <a:xfrm>
            <a:off x="4287375" y="1124962"/>
            <a:ext cx="0" cy="2893576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209054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5;p26">
            <a:extLst>
              <a:ext uri="{FF2B5EF4-FFF2-40B4-BE49-F238E27FC236}">
                <a16:creationId xmlns:a16="http://schemas.microsoft.com/office/drawing/2014/main" id="{384FEEE8-AE2E-4225-A26C-A4A4DDEE74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15206" y="1648437"/>
            <a:ext cx="4734298" cy="1846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r>
              <a:rPr lang="en-US" sz="5400" dirty="0"/>
              <a:t>RESULTS &amp; EXPERIENCE</a:t>
            </a:r>
          </a:p>
        </p:txBody>
      </p:sp>
      <p:cxnSp>
        <p:nvCxnSpPr>
          <p:cNvPr id="6" name="Google Shape;130;p26">
            <a:extLst>
              <a:ext uri="{FF2B5EF4-FFF2-40B4-BE49-F238E27FC236}">
                <a16:creationId xmlns:a16="http://schemas.microsoft.com/office/drawing/2014/main" id="{6C500D9E-48DF-4796-BB1B-D03C4E6CDE1B}"/>
              </a:ext>
            </a:extLst>
          </p:cNvPr>
          <p:cNvCxnSpPr>
            <a:cxnSpLocks/>
          </p:cNvCxnSpPr>
          <p:nvPr/>
        </p:nvCxnSpPr>
        <p:spPr>
          <a:xfrm>
            <a:off x="3372974" y="1995661"/>
            <a:ext cx="0" cy="112798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" name="Google Shape;123;p26">
            <a:extLst>
              <a:ext uri="{FF2B5EF4-FFF2-40B4-BE49-F238E27FC236}">
                <a16:creationId xmlns:a16="http://schemas.microsoft.com/office/drawing/2014/main" id="{E64F352A-9815-4242-AD43-47DC37FF42C0}"/>
              </a:ext>
            </a:extLst>
          </p:cNvPr>
          <p:cNvSpPr txBox="1">
            <a:spLocks/>
          </p:cNvSpPr>
          <p:nvPr/>
        </p:nvSpPr>
        <p:spPr>
          <a:xfrm>
            <a:off x="2084996" y="1971601"/>
            <a:ext cx="1222392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6600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884706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1DCD59-AE02-483E-BAE1-43B84224EB7D}"/>
              </a:ext>
            </a:extLst>
          </p:cNvPr>
          <p:cNvSpPr txBox="1"/>
          <p:nvPr/>
        </p:nvSpPr>
        <p:spPr>
          <a:xfrm>
            <a:off x="580677" y="700817"/>
            <a:ext cx="460537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3F3F3"/>
                </a:solidFill>
                <a:latin typeface="Fira Sans Condensed Light"/>
              </a:rPr>
              <a:t>Every 2 weeks meetings with all partners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3F3F3"/>
                </a:solidFill>
                <a:latin typeface="Fira Sans Condensed Light"/>
              </a:rPr>
              <a:t>Hospital visit for understanding CT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3F3F3"/>
                </a:solidFill>
                <a:latin typeface="Fira Sans Condensed Light"/>
              </a:rPr>
              <a:t>Implemented code in Python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3F3F3"/>
                </a:solidFill>
                <a:latin typeface="Fira Sans Condensed Light"/>
              </a:rPr>
              <a:t>Found medical dataset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8D8A85-CE9E-463E-94BF-7B9F9322615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86" y="2324327"/>
            <a:ext cx="1908810" cy="1908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0BA8B3-82A5-4E4D-9BF0-8C6DB90C745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96" y="2324327"/>
            <a:ext cx="1872615" cy="1908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D6CB98-F1CE-40F4-BE91-4EE2F894199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211" y="2324327"/>
            <a:ext cx="1879600" cy="1908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D8F14C-1A38-4643-9C97-B7AC3E327BC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26" y="2324327"/>
            <a:ext cx="1879599" cy="190881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110354-893D-449E-8CE4-EFDACC91CC8F}"/>
              </a:ext>
            </a:extLst>
          </p:cNvPr>
          <p:cNvSpPr txBox="1"/>
          <p:nvPr/>
        </p:nvSpPr>
        <p:spPr>
          <a:xfrm>
            <a:off x="1611056" y="4325875"/>
            <a:ext cx="606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3F3F3"/>
                </a:solidFill>
                <a:latin typeface="Fira Sans Condensed Light"/>
              </a:rPr>
              <a:t>A) Reference	B) Registered	C) Test	D) Checkered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E2D957-B470-441A-85BE-26AE99DAD947}"/>
              </a:ext>
            </a:extLst>
          </p:cNvPr>
          <p:cNvSpPr txBox="1"/>
          <p:nvPr/>
        </p:nvSpPr>
        <p:spPr>
          <a:xfrm>
            <a:off x="-56733" y="4860638"/>
            <a:ext cx="4572000" cy="265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sz="1050" b="1" i="1" dirty="0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*M. </a:t>
            </a:r>
            <a:r>
              <a:rPr lang="en-US" sz="1050" b="1" i="1" dirty="0" err="1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Leordeanu</a:t>
            </a:r>
            <a:r>
              <a:rPr lang="en-US" sz="1050" b="1" i="1" dirty="0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, Computer Vision slides, Course 8: Alignment and matching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8E5C53-EAB8-4452-B5FB-3334330A28C9}"/>
              </a:ext>
            </a:extLst>
          </p:cNvPr>
          <p:cNvSpPr txBox="1"/>
          <p:nvPr/>
        </p:nvSpPr>
        <p:spPr>
          <a:xfrm>
            <a:off x="580677" y="125127"/>
            <a:ext cx="661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jdhani"/>
                <a:cs typeface="Rajdhani"/>
              </a:rPr>
              <a:t>RESULTS AND EXPERIENCE</a:t>
            </a:r>
          </a:p>
        </p:txBody>
      </p:sp>
    </p:spTree>
    <p:extLst>
      <p:ext uri="{BB962C8B-B14F-4D97-AF65-F5344CB8AC3E}">
        <p14:creationId xmlns:p14="http://schemas.microsoft.com/office/powerpoint/2010/main" val="2495924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5;p26">
            <a:extLst>
              <a:ext uri="{FF2B5EF4-FFF2-40B4-BE49-F238E27FC236}">
                <a16:creationId xmlns:a16="http://schemas.microsoft.com/office/drawing/2014/main" id="{384FEEE8-AE2E-4225-A26C-A4A4DDEE74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15206" y="2063935"/>
            <a:ext cx="4734298" cy="10156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r>
              <a:rPr lang="en-US" sz="5400" dirty="0"/>
              <a:t>CONCLUSIONS</a:t>
            </a:r>
          </a:p>
        </p:txBody>
      </p:sp>
      <p:cxnSp>
        <p:nvCxnSpPr>
          <p:cNvPr id="6" name="Google Shape;130;p26">
            <a:extLst>
              <a:ext uri="{FF2B5EF4-FFF2-40B4-BE49-F238E27FC236}">
                <a16:creationId xmlns:a16="http://schemas.microsoft.com/office/drawing/2014/main" id="{6C500D9E-48DF-4796-BB1B-D03C4E6CDE1B}"/>
              </a:ext>
            </a:extLst>
          </p:cNvPr>
          <p:cNvCxnSpPr>
            <a:cxnSpLocks/>
          </p:cNvCxnSpPr>
          <p:nvPr/>
        </p:nvCxnSpPr>
        <p:spPr>
          <a:xfrm>
            <a:off x="3372974" y="1995661"/>
            <a:ext cx="0" cy="112798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" name="Google Shape;123;p26">
            <a:extLst>
              <a:ext uri="{FF2B5EF4-FFF2-40B4-BE49-F238E27FC236}">
                <a16:creationId xmlns:a16="http://schemas.microsoft.com/office/drawing/2014/main" id="{E64F352A-9815-4242-AD43-47DC37FF42C0}"/>
              </a:ext>
            </a:extLst>
          </p:cNvPr>
          <p:cNvSpPr txBox="1">
            <a:spLocks/>
          </p:cNvSpPr>
          <p:nvPr/>
        </p:nvSpPr>
        <p:spPr>
          <a:xfrm>
            <a:off x="2084996" y="1971601"/>
            <a:ext cx="1222392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6600" dirty="0"/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1108296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F0A0A-AB44-466B-A8E4-39E23738A394}"/>
              </a:ext>
            </a:extLst>
          </p:cNvPr>
          <p:cNvSpPr txBox="1"/>
          <p:nvPr/>
        </p:nvSpPr>
        <p:spPr>
          <a:xfrm>
            <a:off x="827632" y="1148005"/>
            <a:ext cx="4158184" cy="189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3F3F3"/>
                </a:solidFill>
                <a:latin typeface="Fira Sans Condensed Light"/>
              </a:rPr>
              <a:t>Accommodation with the topics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3F3F3"/>
                </a:solidFill>
                <a:latin typeface="Fira Sans Condensed Light"/>
              </a:rPr>
              <a:t>Review State-of-the-Art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3F3F3"/>
                </a:solidFill>
                <a:latin typeface="Fira Sans Condensed Light"/>
              </a:rPr>
              <a:t>Found possible solution 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rgbClr val="F3F3F3"/>
                </a:solidFill>
                <a:latin typeface="Fira Sans Condensed Light"/>
              </a:rPr>
              <a:t>Acquired medical </a:t>
            </a:r>
            <a:r>
              <a:rPr lang="en-US" sz="2000" dirty="0">
                <a:solidFill>
                  <a:srgbClr val="F3F3F3"/>
                </a:solidFill>
                <a:latin typeface="Fira Sans Condensed Light"/>
              </a:rPr>
              <a:t>data</a:t>
            </a:r>
            <a:endParaRPr lang="en-US" sz="1800" dirty="0">
              <a:solidFill>
                <a:srgbClr val="F3F3F3"/>
              </a:solidFill>
              <a:latin typeface="Fira Sans Condensed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1B54D2-0D0C-4DAF-8E12-DC80B1757828}"/>
              </a:ext>
            </a:extLst>
          </p:cNvPr>
          <p:cNvSpPr txBox="1"/>
          <p:nvPr/>
        </p:nvSpPr>
        <p:spPr>
          <a:xfrm>
            <a:off x="580677" y="372082"/>
            <a:ext cx="661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jdhani"/>
                <a:cs typeface="Rajdhani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113384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5;p26">
            <a:extLst>
              <a:ext uri="{FF2B5EF4-FFF2-40B4-BE49-F238E27FC236}">
                <a16:creationId xmlns:a16="http://schemas.microsoft.com/office/drawing/2014/main" id="{384FEEE8-AE2E-4225-A26C-A4A4DDEE74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15206" y="2063935"/>
            <a:ext cx="4734298" cy="10156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r>
              <a:rPr lang="en-US" sz="5400" dirty="0"/>
              <a:t>FUTURE WORK</a:t>
            </a:r>
          </a:p>
        </p:txBody>
      </p:sp>
      <p:cxnSp>
        <p:nvCxnSpPr>
          <p:cNvPr id="6" name="Google Shape;130;p26">
            <a:extLst>
              <a:ext uri="{FF2B5EF4-FFF2-40B4-BE49-F238E27FC236}">
                <a16:creationId xmlns:a16="http://schemas.microsoft.com/office/drawing/2014/main" id="{6C500D9E-48DF-4796-BB1B-D03C4E6CDE1B}"/>
              </a:ext>
            </a:extLst>
          </p:cNvPr>
          <p:cNvCxnSpPr>
            <a:cxnSpLocks/>
          </p:cNvCxnSpPr>
          <p:nvPr/>
        </p:nvCxnSpPr>
        <p:spPr>
          <a:xfrm>
            <a:off x="3372974" y="1995661"/>
            <a:ext cx="0" cy="112798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" name="Google Shape;123;p26">
            <a:extLst>
              <a:ext uri="{FF2B5EF4-FFF2-40B4-BE49-F238E27FC236}">
                <a16:creationId xmlns:a16="http://schemas.microsoft.com/office/drawing/2014/main" id="{E64F352A-9815-4242-AD43-47DC37FF42C0}"/>
              </a:ext>
            </a:extLst>
          </p:cNvPr>
          <p:cNvSpPr txBox="1">
            <a:spLocks/>
          </p:cNvSpPr>
          <p:nvPr/>
        </p:nvSpPr>
        <p:spPr>
          <a:xfrm>
            <a:off x="2084996" y="1971601"/>
            <a:ext cx="1222392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6600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959817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FF53C4-5AFB-42E4-A7D4-812FF8D7A84D}"/>
              </a:ext>
            </a:extLst>
          </p:cNvPr>
          <p:cNvSpPr txBox="1"/>
          <p:nvPr/>
        </p:nvSpPr>
        <p:spPr>
          <a:xfrm>
            <a:off x="827631" y="1495077"/>
            <a:ext cx="4405138" cy="2353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3F3F3"/>
                </a:solidFill>
                <a:latin typeface="Fira Sans Condensed Light"/>
              </a:rPr>
              <a:t>Test medical datasets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3F3F3"/>
                </a:solidFill>
                <a:latin typeface="Fira Sans Condensed Light"/>
              </a:rPr>
              <a:t>Obtain algae dataset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3F3F3"/>
                </a:solidFill>
                <a:latin typeface="Fira Sans Condensed Light"/>
              </a:rPr>
              <a:t>Change dataset for training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3F3F3"/>
                </a:solidFill>
                <a:latin typeface="Fira Sans Condensed Light"/>
              </a:rPr>
              <a:t>Change network architecture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3F3F3"/>
                </a:solidFill>
                <a:latin typeface="Fira Sans Condensed Light"/>
              </a:rPr>
              <a:t>Tweak algorithm hyperparameters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F089B5-34B9-4435-A6EC-6D2162226B74}"/>
              </a:ext>
            </a:extLst>
          </p:cNvPr>
          <p:cNvSpPr txBox="1"/>
          <p:nvPr/>
        </p:nvSpPr>
        <p:spPr>
          <a:xfrm>
            <a:off x="594026" y="312012"/>
            <a:ext cx="661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jdhani"/>
                <a:cs typeface="Rajdhani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577132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5;p26">
            <a:extLst>
              <a:ext uri="{FF2B5EF4-FFF2-40B4-BE49-F238E27FC236}">
                <a16:creationId xmlns:a16="http://schemas.microsoft.com/office/drawing/2014/main" id="{384FEEE8-AE2E-4225-A26C-A4A4DDEE74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15206" y="2063935"/>
            <a:ext cx="4734298" cy="10156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r>
              <a:rPr lang="en-US" sz="5400" dirty="0"/>
              <a:t>THANK YOU</a:t>
            </a:r>
          </a:p>
        </p:txBody>
      </p:sp>
      <p:cxnSp>
        <p:nvCxnSpPr>
          <p:cNvPr id="6" name="Google Shape;130;p26">
            <a:extLst>
              <a:ext uri="{FF2B5EF4-FFF2-40B4-BE49-F238E27FC236}">
                <a16:creationId xmlns:a16="http://schemas.microsoft.com/office/drawing/2014/main" id="{6C500D9E-48DF-4796-BB1B-D03C4E6CDE1B}"/>
              </a:ext>
            </a:extLst>
          </p:cNvPr>
          <p:cNvCxnSpPr>
            <a:cxnSpLocks/>
          </p:cNvCxnSpPr>
          <p:nvPr/>
        </p:nvCxnSpPr>
        <p:spPr>
          <a:xfrm>
            <a:off x="3372974" y="1995661"/>
            <a:ext cx="0" cy="112798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798395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5;p26">
            <a:extLst>
              <a:ext uri="{FF2B5EF4-FFF2-40B4-BE49-F238E27FC236}">
                <a16:creationId xmlns:a16="http://schemas.microsoft.com/office/drawing/2014/main" id="{8DECAC43-187D-40F1-BF24-765F0EDCC3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6703" y="1728467"/>
            <a:ext cx="4765497" cy="11079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INTRODUCTION</a:t>
            </a:r>
            <a:endParaRPr sz="6000" dirty="0"/>
          </a:p>
        </p:txBody>
      </p:sp>
      <p:sp>
        <p:nvSpPr>
          <p:cNvPr id="11" name="Google Shape;116;p26">
            <a:extLst>
              <a:ext uri="{FF2B5EF4-FFF2-40B4-BE49-F238E27FC236}">
                <a16:creationId xmlns:a16="http://schemas.microsoft.com/office/drawing/2014/main" id="{652D2536-D6CB-49B9-94FB-56BF7EEC107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36702" y="2398646"/>
            <a:ext cx="4765497" cy="10053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/>
              <a:t>Overview of research</a:t>
            </a:r>
            <a:endParaRPr sz="4000" dirty="0"/>
          </a:p>
        </p:txBody>
      </p:sp>
      <p:cxnSp>
        <p:nvCxnSpPr>
          <p:cNvPr id="12" name="Google Shape;130;p26">
            <a:extLst>
              <a:ext uri="{FF2B5EF4-FFF2-40B4-BE49-F238E27FC236}">
                <a16:creationId xmlns:a16="http://schemas.microsoft.com/office/drawing/2014/main" id="{979A4522-4EC6-4576-8EE4-4161CF045252}"/>
              </a:ext>
            </a:extLst>
          </p:cNvPr>
          <p:cNvCxnSpPr>
            <a:cxnSpLocks/>
          </p:cNvCxnSpPr>
          <p:nvPr/>
        </p:nvCxnSpPr>
        <p:spPr>
          <a:xfrm>
            <a:off x="2705529" y="1995661"/>
            <a:ext cx="0" cy="112798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" name="Google Shape;123;p26">
            <a:extLst>
              <a:ext uri="{FF2B5EF4-FFF2-40B4-BE49-F238E27FC236}">
                <a16:creationId xmlns:a16="http://schemas.microsoft.com/office/drawing/2014/main" id="{C78A38F7-6E15-4A0F-93A6-B9974E8CD17F}"/>
              </a:ext>
            </a:extLst>
          </p:cNvPr>
          <p:cNvSpPr txBox="1">
            <a:spLocks/>
          </p:cNvSpPr>
          <p:nvPr/>
        </p:nvSpPr>
        <p:spPr>
          <a:xfrm>
            <a:off x="1417551" y="1971601"/>
            <a:ext cx="1222392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6600" dirty="0"/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B2CC3D-4014-4979-9FE0-3C865E693231}"/>
              </a:ext>
            </a:extLst>
          </p:cNvPr>
          <p:cNvSpPr txBox="1"/>
          <p:nvPr/>
        </p:nvSpPr>
        <p:spPr>
          <a:xfrm>
            <a:off x="474817" y="113834"/>
            <a:ext cx="6754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jdhani"/>
                <a:cs typeface="Rajdhani"/>
              </a:rPr>
              <a:t>PROJECT AND PARTNERS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7386FA-56C5-472E-BD2E-3378E908F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82" y="3324546"/>
            <a:ext cx="2013598" cy="1208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994A11-383C-480B-88C9-8BDB6CCD9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929" y="3328616"/>
            <a:ext cx="1371305" cy="1208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6053F2-F436-4E54-A0BF-7F5DD6C2C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020" y="3240741"/>
            <a:ext cx="983327" cy="13394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443CF3-8C36-4968-918E-95B9BACB8240}"/>
              </a:ext>
            </a:extLst>
          </p:cNvPr>
          <p:cNvSpPr txBox="1"/>
          <p:nvPr/>
        </p:nvSpPr>
        <p:spPr>
          <a:xfrm>
            <a:off x="223796" y="1013455"/>
            <a:ext cx="19088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Rajdhani"/>
                <a:cs typeface="Rajdhani"/>
              </a:rPr>
              <a:t>Norwegian University of Science and Technology (NTNU)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C52E7-0476-4F62-85B0-EC573CEFABA2}"/>
              </a:ext>
            </a:extLst>
          </p:cNvPr>
          <p:cNvSpPr txBox="1"/>
          <p:nvPr/>
        </p:nvSpPr>
        <p:spPr>
          <a:xfrm>
            <a:off x="2760088" y="1014326"/>
            <a:ext cx="184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tx2"/>
                </a:solidFill>
                <a:latin typeface="Rajdhani"/>
                <a:cs typeface="Rajdhani"/>
              </a:rPr>
              <a:t>Coltea</a:t>
            </a:r>
            <a:r>
              <a:rPr lang="en-US" b="1" dirty="0">
                <a:solidFill>
                  <a:schemeClr val="tx2"/>
                </a:solidFill>
                <a:latin typeface="Rajdhani"/>
                <a:cs typeface="Rajdhani"/>
              </a:rPr>
              <a:t> Hospital</a:t>
            </a:r>
          </a:p>
        </p:txBody>
      </p:sp>
      <p:cxnSp>
        <p:nvCxnSpPr>
          <p:cNvPr id="15" name="Google Shape;130;p26">
            <a:extLst>
              <a:ext uri="{FF2B5EF4-FFF2-40B4-BE49-F238E27FC236}">
                <a16:creationId xmlns:a16="http://schemas.microsoft.com/office/drawing/2014/main" id="{36A485EC-CD28-4954-B454-77C37043FB06}"/>
              </a:ext>
            </a:extLst>
          </p:cNvPr>
          <p:cNvCxnSpPr>
            <a:cxnSpLocks/>
          </p:cNvCxnSpPr>
          <p:nvPr/>
        </p:nvCxnSpPr>
        <p:spPr>
          <a:xfrm>
            <a:off x="755155" y="879165"/>
            <a:ext cx="7805187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9" name="Google Shape;130;p26">
            <a:extLst>
              <a:ext uri="{FF2B5EF4-FFF2-40B4-BE49-F238E27FC236}">
                <a16:creationId xmlns:a16="http://schemas.microsoft.com/office/drawing/2014/main" id="{A6AF9396-8138-4CFD-961E-C154DE0F311D}"/>
              </a:ext>
            </a:extLst>
          </p:cNvPr>
          <p:cNvCxnSpPr>
            <a:cxnSpLocks/>
          </p:cNvCxnSpPr>
          <p:nvPr/>
        </p:nvCxnSpPr>
        <p:spPr>
          <a:xfrm flipH="1">
            <a:off x="4742040" y="1168215"/>
            <a:ext cx="44451" cy="2502919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AEE3B89-388A-4032-844E-18D166ABA936}"/>
              </a:ext>
            </a:extLst>
          </p:cNvPr>
          <p:cNvSpPr txBox="1"/>
          <p:nvPr/>
        </p:nvSpPr>
        <p:spPr>
          <a:xfrm>
            <a:off x="4885363" y="996140"/>
            <a:ext cx="21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Rajdhani"/>
                <a:cs typeface="Rajdhani"/>
              </a:rPr>
              <a:t>University </a:t>
            </a:r>
            <a:r>
              <a:rPr lang="en-US" b="1" dirty="0" err="1">
                <a:solidFill>
                  <a:schemeClr val="tx2"/>
                </a:solidFill>
                <a:latin typeface="Rajdhani"/>
                <a:cs typeface="Rajdhani"/>
              </a:rPr>
              <a:t>Politehnica</a:t>
            </a:r>
            <a:r>
              <a:rPr lang="en-US" b="1" dirty="0">
                <a:solidFill>
                  <a:schemeClr val="tx2"/>
                </a:solidFill>
                <a:latin typeface="Rajdhani"/>
                <a:cs typeface="Rajdhani"/>
              </a:rPr>
              <a:t> Bucharest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04908D-2A7B-48A2-8CCF-C413702B8691}"/>
              </a:ext>
            </a:extLst>
          </p:cNvPr>
          <p:cNvSpPr txBox="1"/>
          <p:nvPr/>
        </p:nvSpPr>
        <p:spPr>
          <a:xfrm>
            <a:off x="6988737" y="996140"/>
            <a:ext cx="1581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Rajdhani"/>
                <a:cs typeface="Rajdhani"/>
              </a:rPr>
              <a:t>University of Bucharest</a:t>
            </a:r>
          </a:p>
        </p:txBody>
      </p:sp>
      <p:cxnSp>
        <p:nvCxnSpPr>
          <p:cNvPr id="22" name="Google Shape;130;p26">
            <a:extLst>
              <a:ext uri="{FF2B5EF4-FFF2-40B4-BE49-F238E27FC236}">
                <a16:creationId xmlns:a16="http://schemas.microsoft.com/office/drawing/2014/main" id="{68014105-EF94-48F6-87F2-05E3B98D5C31}"/>
              </a:ext>
            </a:extLst>
          </p:cNvPr>
          <p:cNvCxnSpPr>
            <a:cxnSpLocks/>
          </p:cNvCxnSpPr>
          <p:nvPr/>
        </p:nvCxnSpPr>
        <p:spPr>
          <a:xfrm flipH="1">
            <a:off x="6973960" y="1227942"/>
            <a:ext cx="44451" cy="2502919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89FF876-FF1D-41C2-ADD3-5BEF739DF25C}"/>
              </a:ext>
            </a:extLst>
          </p:cNvPr>
          <p:cNvSpPr txBox="1"/>
          <p:nvPr/>
        </p:nvSpPr>
        <p:spPr>
          <a:xfrm>
            <a:off x="66744" y="1801052"/>
            <a:ext cx="2414897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tx2"/>
                </a:solidFill>
                <a:latin typeface="Rajdhani"/>
                <a:cs typeface="Rajdhani"/>
              </a:rPr>
              <a:t>Hyperspectral images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tx2"/>
                </a:solidFill>
                <a:latin typeface="Rajdhani"/>
                <a:cs typeface="Rajdhani"/>
              </a:rPr>
              <a:t>Geographic images: algae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tx2"/>
                </a:solidFill>
                <a:latin typeface="Rajdhani"/>
                <a:cs typeface="Rajdhani"/>
              </a:rPr>
              <a:t>Drone image videos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tx2"/>
                </a:solidFill>
                <a:latin typeface="Rajdhani"/>
                <a:cs typeface="Rajdhani"/>
              </a:rPr>
              <a:t>Algae Identification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7C46C6-058C-4126-AB17-4CA2FF829553}"/>
              </a:ext>
            </a:extLst>
          </p:cNvPr>
          <p:cNvSpPr txBox="1"/>
          <p:nvPr/>
        </p:nvSpPr>
        <p:spPr>
          <a:xfrm>
            <a:off x="2624964" y="1818677"/>
            <a:ext cx="24148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tx2"/>
                </a:solidFill>
                <a:latin typeface="Rajdhani"/>
                <a:cs typeface="Rajdhani"/>
              </a:rPr>
              <a:t>Medical Images: CT scans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tx2"/>
                </a:solidFill>
                <a:latin typeface="Rajdhani"/>
                <a:cs typeface="Rajdhani"/>
              </a:rPr>
              <a:t>CT image registration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0916E8-44D7-4899-8FF9-0D38004ECC54}"/>
              </a:ext>
            </a:extLst>
          </p:cNvPr>
          <p:cNvSpPr txBox="1"/>
          <p:nvPr/>
        </p:nvSpPr>
        <p:spPr>
          <a:xfrm>
            <a:off x="4787768" y="1835964"/>
            <a:ext cx="241489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tx2"/>
                </a:solidFill>
                <a:latin typeface="Rajdhani"/>
                <a:cs typeface="Rajdhani"/>
              </a:rPr>
              <a:t>Optimization techniques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tx2"/>
                </a:solidFill>
                <a:latin typeface="Rajdhani"/>
                <a:cs typeface="Rajdhani"/>
              </a:rPr>
              <a:t>Machine learning 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tx2"/>
                </a:solidFill>
                <a:latin typeface="Rajdhani"/>
                <a:cs typeface="Rajdhani"/>
              </a:rPr>
              <a:t>Vision	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CA80E7-93CF-4E94-9518-F60E777C523C}"/>
              </a:ext>
            </a:extLst>
          </p:cNvPr>
          <p:cNvSpPr txBox="1"/>
          <p:nvPr/>
        </p:nvSpPr>
        <p:spPr>
          <a:xfrm>
            <a:off x="7018411" y="1841131"/>
            <a:ext cx="24148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tx2"/>
                </a:solidFill>
                <a:latin typeface="Rajdhani"/>
                <a:cs typeface="Rajdhani"/>
              </a:rPr>
              <a:t>Machine learning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tx2"/>
                </a:solidFill>
                <a:latin typeface="Rajdhani"/>
                <a:cs typeface="Rajdhani"/>
              </a:rPr>
              <a:t>Vision	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BD5191-505C-4A11-80C2-A223C5932054}"/>
              </a:ext>
            </a:extLst>
          </p:cNvPr>
          <p:cNvSpPr txBox="1"/>
          <p:nvPr/>
        </p:nvSpPr>
        <p:spPr>
          <a:xfrm>
            <a:off x="931920" y="637533"/>
            <a:ext cx="7226764" cy="30777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Rajdhani"/>
                <a:cs typeface="Rajdhani"/>
              </a:rPr>
              <a:t>Efficient Learning and Optimization Tools for Hyperspectral Imaging Systems (ELO-</a:t>
            </a:r>
            <a:r>
              <a:rPr lang="en-US" b="1" dirty="0" err="1">
                <a:solidFill>
                  <a:schemeClr val="tx2"/>
                </a:solidFill>
                <a:latin typeface="Rajdhani"/>
                <a:cs typeface="Rajdhani"/>
              </a:rPr>
              <a:t>Hyp</a:t>
            </a:r>
            <a:r>
              <a:rPr lang="en-US" b="1" dirty="0">
                <a:solidFill>
                  <a:schemeClr val="tx2"/>
                </a:solidFill>
                <a:latin typeface="Rajdhani"/>
                <a:cs typeface="Rajdhani"/>
              </a:rPr>
              <a:t>) </a:t>
            </a:r>
          </a:p>
        </p:txBody>
      </p:sp>
      <p:cxnSp>
        <p:nvCxnSpPr>
          <p:cNvPr id="29" name="Google Shape;130;p26">
            <a:extLst>
              <a:ext uri="{FF2B5EF4-FFF2-40B4-BE49-F238E27FC236}">
                <a16:creationId xmlns:a16="http://schemas.microsoft.com/office/drawing/2014/main" id="{B1E88231-4E34-4148-9CBB-0C37915DC0F8}"/>
              </a:ext>
            </a:extLst>
          </p:cNvPr>
          <p:cNvCxnSpPr>
            <a:cxnSpLocks/>
          </p:cNvCxnSpPr>
          <p:nvPr/>
        </p:nvCxnSpPr>
        <p:spPr>
          <a:xfrm flipH="1">
            <a:off x="2639454" y="1167164"/>
            <a:ext cx="44451" cy="2502919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7BA9AD75-70A5-426E-893A-C034B072E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564" y="3328616"/>
            <a:ext cx="1930195" cy="120815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EE99D25-4864-45D4-ABF2-64A8A2187DB5}"/>
              </a:ext>
            </a:extLst>
          </p:cNvPr>
          <p:cNvSpPr txBox="1"/>
          <p:nvPr/>
        </p:nvSpPr>
        <p:spPr>
          <a:xfrm>
            <a:off x="-22415" y="4454913"/>
            <a:ext cx="81495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i="1" dirty="0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*https://www.neonscience.org/resources/learning-hub/tutorials/hsi-hdf5-r</a:t>
            </a:r>
          </a:p>
          <a:p>
            <a:r>
              <a:rPr lang="en-US" sz="1050" b="1" i="1" dirty="0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**https://stock.adobe.com/search?k=ct+scan+icon</a:t>
            </a:r>
          </a:p>
          <a:p>
            <a:r>
              <a:rPr lang="en-US" sz="1050" b="1" i="1" dirty="0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***https://logopond.com/fraGile/showcase/detail/285847</a:t>
            </a:r>
            <a:endParaRPr lang="en-US" sz="1050" b="1" i="1" dirty="0">
              <a:solidFill>
                <a:schemeClr val="accent4">
                  <a:lumMod val="75000"/>
                </a:schemeClr>
              </a:solidFill>
              <a:latin typeface="Rajdhani"/>
              <a:cs typeface="Rajdhani"/>
            </a:endParaRPr>
          </a:p>
          <a:p>
            <a:r>
              <a:rPr lang="en-US" sz="1050" b="1" i="1" dirty="0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****https://www.kindpng.com/imgv/iRbhRow_artificial-intelligence-logo-png-transparent-png/</a:t>
            </a:r>
          </a:p>
        </p:txBody>
      </p:sp>
    </p:spTree>
    <p:extLst>
      <p:ext uri="{BB962C8B-B14F-4D97-AF65-F5344CB8AC3E}">
        <p14:creationId xmlns:p14="http://schemas.microsoft.com/office/powerpoint/2010/main" val="2808082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D7DF7F-E569-42FA-BBF1-78FB3AC38FA2}"/>
              </a:ext>
            </a:extLst>
          </p:cNvPr>
          <p:cNvSpPr txBox="1"/>
          <p:nvPr/>
        </p:nvSpPr>
        <p:spPr>
          <a:xfrm>
            <a:off x="474817" y="113834"/>
            <a:ext cx="6754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jdhani"/>
                <a:cs typeface="Rajdhani"/>
              </a:rPr>
              <a:t>MY ROLE AND CONTRIBUTION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C9E25D-003C-4607-A86B-6D80B19FF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858" y="1142302"/>
            <a:ext cx="1077218" cy="646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6524C0-AC9B-447F-82B2-A921CD729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948" y="937291"/>
            <a:ext cx="966305" cy="851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33CFC1-873B-4766-8A65-4826331AE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927" y="3278434"/>
            <a:ext cx="474350" cy="6461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A46C5B-433D-431A-BEE4-1B6BF6348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332" y="3079716"/>
            <a:ext cx="1226953" cy="76798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E55CBD-BB7F-4D8A-A597-F37BA38A182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499467" y="1788633"/>
            <a:ext cx="0" cy="38818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033DA3-BEEC-4CFA-86E2-1AE9F9B9819C}"/>
              </a:ext>
            </a:extLst>
          </p:cNvPr>
          <p:cNvCxnSpPr>
            <a:cxnSpLocks/>
          </p:cNvCxnSpPr>
          <p:nvPr/>
        </p:nvCxnSpPr>
        <p:spPr>
          <a:xfrm>
            <a:off x="8278568" y="1788633"/>
            <a:ext cx="0" cy="36107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0F44C35-A98C-4CBC-ADA9-118F5F553A8A}"/>
              </a:ext>
            </a:extLst>
          </p:cNvPr>
          <p:cNvCxnSpPr>
            <a:cxnSpLocks/>
          </p:cNvCxnSpPr>
          <p:nvPr/>
        </p:nvCxnSpPr>
        <p:spPr>
          <a:xfrm flipH="1">
            <a:off x="4499468" y="2130704"/>
            <a:ext cx="3779100" cy="19004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3ABB89-24D4-4DA9-858F-D800193A261E}"/>
              </a:ext>
            </a:extLst>
          </p:cNvPr>
          <p:cNvCxnSpPr>
            <a:cxnSpLocks/>
          </p:cNvCxnSpPr>
          <p:nvPr/>
        </p:nvCxnSpPr>
        <p:spPr>
          <a:xfrm>
            <a:off x="6389018" y="2149708"/>
            <a:ext cx="0" cy="36001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7A46FF-9E2B-4839-BC01-11338C12C3B4}"/>
              </a:ext>
            </a:extLst>
          </p:cNvPr>
          <p:cNvCxnSpPr>
            <a:cxnSpLocks/>
          </p:cNvCxnSpPr>
          <p:nvPr/>
        </p:nvCxnSpPr>
        <p:spPr>
          <a:xfrm flipH="1" flipV="1">
            <a:off x="5213007" y="2472480"/>
            <a:ext cx="2317792" cy="966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53E8F2-D89F-4FE8-A895-184E905E604D}"/>
              </a:ext>
            </a:extLst>
          </p:cNvPr>
          <p:cNvCxnSpPr>
            <a:cxnSpLocks/>
          </p:cNvCxnSpPr>
          <p:nvPr/>
        </p:nvCxnSpPr>
        <p:spPr>
          <a:xfrm>
            <a:off x="5263248" y="3762898"/>
            <a:ext cx="0" cy="276839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FBF108D-1273-4121-85B6-D12DCFCB6913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512102" y="3924570"/>
            <a:ext cx="0" cy="11501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333865-8390-42BD-926C-8BEF545B10EC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5197676" y="2457884"/>
            <a:ext cx="0" cy="5352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8BC1349-87BD-41DE-AFDE-6DD4DE6C69A8}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7530528" y="2473567"/>
            <a:ext cx="0" cy="606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F587783-5784-4EEF-AC45-A0698D683DD7}"/>
              </a:ext>
            </a:extLst>
          </p:cNvPr>
          <p:cNvCxnSpPr>
            <a:cxnSpLocks/>
          </p:cNvCxnSpPr>
          <p:nvPr/>
        </p:nvCxnSpPr>
        <p:spPr>
          <a:xfrm flipH="1">
            <a:off x="5263248" y="4039737"/>
            <a:ext cx="226728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818760-250B-4C7E-A83A-548ADFB52E32}"/>
              </a:ext>
            </a:extLst>
          </p:cNvPr>
          <p:cNvCxnSpPr>
            <a:cxnSpLocks/>
          </p:cNvCxnSpPr>
          <p:nvPr/>
        </p:nvCxnSpPr>
        <p:spPr>
          <a:xfrm>
            <a:off x="6376267" y="4039587"/>
            <a:ext cx="269" cy="520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DCF168B-BFDA-480C-8D8A-DC8682CAB624}"/>
              </a:ext>
            </a:extLst>
          </p:cNvPr>
          <p:cNvSpPr txBox="1"/>
          <p:nvPr/>
        </p:nvSpPr>
        <p:spPr>
          <a:xfrm>
            <a:off x="5488219" y="4560356"/>
            <a:ext cx="1776096" cy="33855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Rajdhani"/>
                <a:cs typeface="Rajdhani"/>
              </a:rPr>
              <a:t>Image registration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EFCD8B9-ABFE-4800-836C-7C74E2F9F08F}"/>
              </a:ext>
            </a:extLst>
          </p:cNvPr>
          <p:cNvSpPr txBox="1"/>
          <p:nvPr/>
        </p:nvSpPr>
        <p:spPr>
          <a:xfrm>
            <a:off x="3813545" y="929841"/>
            <a:ext cx="1539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Rajdhani"/>
                <a:cs typeface="Rajdhani"/>
              </a:rPr>
              <a:t>Aerial algae images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504CE0D-0349-4150-9715-349E0A281B48}"/>
              </a:ext>
            </a:extLst>
          </p:cNvPr>
          <p:cNvSpPr txBox="1"/>
          <p:nvPr/>
        </p:nvSpPr>
        <p:spPr>
          <a:xfrm>
            <a:off x="7660978" y="858625"/>
            <a:ext cx="1380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Rajdhani"/>
                <a:cs typeface="Rajdhani"/>
              </a:rPr>
              <a:t>Ct scans images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1AF91B-0BE3-40F4-B639-94D8E35B5958}"/>
              </a:ext>
            </a:extLst>
          </p:cNvPr>
          <p:cNvSpPr txBox="1"/>
          <p:nvPr/>
        </p:nvSpPr>
        <p:spPr>
          <a:xfrm>
            <a:off x="6835771" y="3079716"/>
            <a:ext cx="1389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Rajdhani"/>
                <a:cs typeface="Rajdhani"/>
              </a:rPr>
              <a:t>Architectures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4672D33-670D-4CFB-8455-3D19329FDCE3}"/>
              </a:ext>
            </a:extLst>
          </p:cNvPr>
          <p:cNvSpPr txBox="1"/>
          <p:nvPr/>
        </p:nvSpPr>
        <p:spPr>
          <a:xfrm>
            <a:off x="4583527" y="2993098"/>
            <a:ext cx="1228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Rajdhani"/>
                <a:cs typeface="Rajdhani"/>
              </a:rPr>
              <a:t>Algorithms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67BDAF-1AD5-4CA6-BCE7-FF8E4B6C688A}"/>
              </a:ext>
            </a:extLst>
          </p:cNvPr>
          <p:cNvSpPr txBox="1"/>
          <p:nvPr/>
        </p:nvSpPr>
        <p:spPr>
          <a:xfrm>
            <a:off x="583415" y="1317158"/>
            <a:ext cx="3170475" cy="1627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2"/>
                </a:solidFill>
                <a:latin typeface="Rajdhani"/>
                <a:cs typeface="Rajdhani"/>
              </a:rPr>
              <a:t>Take algae and CT scans images</a:t>
            </a:r>
          </a:p>
          <a:p>
            <a:pPr marL="171450" indent="-171450">
              <a:lnSpc>
                <a:spcPct val="2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2"/>
                </a:solidFill>
                <a:latin typeface="Rajdhani"/>
                <a:cs typeface="Rajdhani"/>
              </a:rPr>
              <a:t>Particularize registration methods</a:t>
            </a:r>
          </a:p>
          <a:p>
            <a:pPr marL="171450" indent="-171450">
              <a:lnSpc>
                <a:spcPct val="2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2"/>
                </a:solidFill>
                <a:latin typeface="Rajdhani"/>
                <a:cs typeface="Rajdhani"/>
              </a:rPr>
              <a:t>Improve existing methods  </a:t>
            </a:r>
          </a:p>
        </p:txBody>
      </p:sp>
    </p:spTree>
    <p:extLst>
      <p:ext uri="{BB962C8B-B14F-4D97-AF65-F5344CB8AC3E}">
        <p14:creationId xmlns:p14="http://schemas.microsoft.com/office/powerpoint/2010/main" val="1205543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5;p26">
            <a:extLst>
              <a:ext uri="{FF2B5EF4-FFF2-40B4-BE49-F238E27FC236}">
                <a16:creationId xmlns:a16="http://schemas.microsoft.com/office/drawing/2014/main" id="{C87DDB25-3CA7-4CF0-92D4-401AE2AC10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5745" y="1788537"/>
            <a:ext cx="7001438" cy="11079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r>
              <a:rPr lang="en-US" sz="6000" dirty="0"/>
              <a:t>IMAGE REGISTRATION</a:t>
            </a:r>
          </a:p>
        </p:txBody>
      </p:sp>
      <p:sp>
        <p:nvSpPr>
          <p:cNvPr id="5" name="Google Shape;116;p26">
            <a:extLst>
              <a:ext uri="{FF2B5EF4-FFF2-40B4-BE49-F238E27FC236}">
                <a16:creationId xmlns:a16="http://schemas.microsoft.com/office/drawing/2014/main" id="{B888394A-E7C4-4E1E-97D9-F0392E21C88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15744" y="2458716"/>
            <a:ext cx="4765497" cy="877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000" dirty="0"/>
              <a:t>What is it?</a:t>
            </a:r>
          </a:p>
        </p:txBody>
      </p:sp>
      <p:cxnSp>
        <p:nvCxnSpPr>
          <p:cNvPr id="6" name="Google Shape;130;p26">
            <a:extLst>
              <a:ext uri="{FF2B5EF4-FFF2-40B4-BE49-F238E27FC236}">
                <a16:creationId xmlns:a16="http://schemas.microsoft.com/office/drawing/2014/main" id="{18403DDB-47ED-49BC-BB5C-0971483D07F1}"/>
              </a:ext>
            </a:extLst>
          </p:cNvPr>
          <p:cNvCxnSpPr>
            <a:cxnSpLocks/>
          </p:cNvCxnSpPr>
          <p:nvPr/>
        </p:nvCxnSpPr>
        <p:spPr>
          <a:xfrm>
            <a:off x="1884571" y="2055731"/>
            <a:ext cx="0" cy="112798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" name="Google Shape;123;p26">
            <a:extLst>
              <a:ext uri="{FF2B5EF4-FFF2-40B4-BE49-F238E27FC236}">
                <a16:creationId xmlns:a16="http://schemas.microsoft.com/office/drawing/2014/main" id="{B4C4D0D3-F57E-4C8B-A65D-EC2B4AFFA64C}"/>
              </a:ext>
            </a:extLst>
          </p:cNvPr>
          <p:cNvSpPr txBox="1">
            <a:spLocks/>
          </p:cNvSpPr>
          <p:nvPr/>
        </p:nvSpPr>
        <p:spPr>
          <a:xfrm>
            <a:off x="596593" y="2031671"/>
            <a:ext cx="1222392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66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146456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57AC4-870D-4724-B5A3-E581B1E4C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122" y="1089481"/>
            <a:ext cx="6647755" cy="34816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D783F5-7DEE-409B-BBA8-D3BFA1F1E780}"/>
              </a:ext>
            </a:extLst>
          </p:cNvPr>
          <p:cNvSpPr txBox="1"/>
          <p:nvPr/>
        </p:nvSpPr>
        <p:spPr>
          <a:xfrm>
            <a:off x="343733" y="227707"/>
            <a:ext cx="54663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jdhani"/>
                <a:cs typeface="Rajdhani"/>
              </a:rPr>
              <a:t>ALLIGNING  IMAGES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1D8C4B-30EB-4044-940B-020732084091}"/>
              </a:ext>
            </a:extLst>
          </p:cNvPr>
          <p:cNvSpPr txBox="1"/>
          <p:nvPr/>
        </p:nvSpPr>
        <p:spPr>
          <a:xfrm>
            <a:off x="0" y="4644529"/>
            <a:ext cx="82763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i="1" dirty="0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*https://www.boredpanda.com/combining-old-new-photos-historical-photography-julien-knez-paris/?utm_source=google&amp;utm_medium=organic&amp;utm_campaign=organic</a:t>
            </a:r>
          </a:p>
        </p:txBody>
      </p:sp>
    </p:spTree>
    <p:extLst>
      <p:ext uri="{BB962C8B-B14F-4D97-AF65-F5344CB8AC3E}">
        <p14:creationId xmlns:p14="http://schemas.microsoft.com/office/powerpoint/2010/main" val="2473101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5;p26">
            <a:extLst>
              <a:ext uri="{FF2B5EF4-FFF2-40B4-BE49-F238E27FC236}">
                <a16:creationId xmlns:a16="http://schemas.microsoft.com/office/drawing/2014/main" id="{A3B458C7-44A5-49B4-A252-3C87F8AA6A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5745" y="1788537"/>
            <a:ext cx="7228372" cy="11079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r>
              <a:rPr lang="en-US" sz="6000" dirty="0"/>
              <a:t>IMAGE REGISTRATION</a:t>
            </a:r>
          </a:p>
        </p:txBody>
      </p:sp>
      <p:sp>
        <p:nvSpPr>
          <p:cNvPr id="5" name="Google Shape;116;p26">
            <a:extLst>
              <a:ext uri="{FF2B5EF4-FFF2-40B4-BE49-F238E27FC236}">
                <a16:creationId xmlns:a16="http://schemas.microsoft.com/office/drawing/2014/main" id="{4802C0E1-5253-4F50-8373-85F31E8AE8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15744" y="2458716"/>
            <a:ext cx="4765497" cy="877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000" dirty="0"/>
              <a:t>General steps </a:t>
            </a:r>
          </a:p>
        </p:txBody>
      </p:sp>
      <p:cxnSp>
        <p:nvCxnSpPr>
          <p:cNvPr id="6" name="Google Shape;130;p26">
            <a:extLst>
              <a:ext uri="{FF2B5EF4-FFF2-40B4-BE49-F238E27FC236}">
                <a16:creationId xmlns:a16="http://schemas.microsoft.com/office/drawing/2014/main" id="{C571F28B-D934-4302-94FA-C68F994E52BD}"/>
              </a:ext>
            </a:extLst>
          </p:cNvPr>
          <p:cNvCxnSpPr>
            <a:cxnSpLocks/>
          </p:cNvCxnSpPr>
          <p:nvPr/>
        </p:nvCxnSpPr>
        <p:spPr>
          <a:xfrm>
            <a:off x="1884571" y="2055731"/>
            <a:ext cx="0" cy="112798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" name="Google Shape;123;p26">
            <a:extLst>
              <a:ext uri="{FF2B5EF4-FFF2-40B4-BE49-F238E27FC236}">
                <a16:creationId xmlns:a16="http://schemas.microsoft.com/office/drawing/2014/main" id="{1710E5CB-36CC-43D2-8113-62A21896A541}"/>
              </a:ext>
            </a:extLst>
          </p:cNvPr>
          <p:cNvSpPr txBox="1">
            <a:spLocks/>
          </p:cNvSpPr>
          <p:nvPr/>
        </p:nvSpPr>
        <p:spPr>
          <a:xfrm>
            <a:off x="596593" y="2031671"/>
            <a:ext cx="1222392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66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108778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39DD28-97A4-4C74-951A-D42AD28C1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729" y="653689"/>
            <a:ext cx="3862561" cy="1838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7431017-80EC-4C95-BB62-0DAE21C2FA57}"/>
              </a:ext>
            </a:extLst>
          </p:cNvPr>
          <p:cNvSpPr/>
          <p:nvPr/>
        </p:nvSpPr>
        <p:spPr>
          <a:xfrm>
            <a:off x="6975636" y="3155904"/>
            <a:ext cx="1574198" cy="15741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3F3F3"/>
                </a:solidFill>
                <a:latin typeface="Fira Sans Condensed Light"/>
                <a:sym typeface="Fira Sans Condensed Light"/>
              </a:rPr>
              <a:t>Apply transformation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B1D83EC-E17D-464A-B750-EB79A72AEC0F}"/>
              </a:ext>
            </a:extLst>
          </p:cNvPr>
          <p:cNvSpPr/>
          <p:nvPr/>
        </p:nvSpPr>
        <p:spPr>
          <a:xfrm>
            <a:off x="6192919" y="3832874"/>
            <a:ext cx="1042188" cy="22025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79386F-07AD-416F-B3D2-790DFDE24609}"/>
              </a:ext>
            </a:extLst>
          </p:cNvPr>
          <p:cNvSpPr/>
          <p:nvPr/>
        </p:nvSpPr>
        <p:spPr>
          <a:xfrm>
            <a:off x="4787529" y="3155904"/>
            <a:ext cx="1574198" cy="15741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3F3F3"/>
                </a:solidFill>
                <a:latin typeface="Fira Sans Condensed Light"/>
                <a:sym typeface="Fira Sans Condensed Light"/>
              </a:rPr>
              <a:t>Match features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4AC32C0-16A7-4126-8776-A4C900BA2B99}"/>
              </a:ext>
            </a:extLst>
          </p:cNvPr>
          <p:cNvSpPr/>
          <p:nvPr/>
        </p:nvSpPr>
        <p:spPr>
          <a:xfrm>
            <a:off x="3737623" y="3832874"/>
            <a:ext cx="1234774" cy="22025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31D9563-D884-4F44-A196-14590BAF29FB}"/>
              </a:ext>
            </a:extLst>
          </p:cNvPr>
          <p:cNvSpPr/>
          <p:nvPr/>
        </p:nvSpPr>
        <p:spPr>
          <a:xfrm>
            <a:off x="2401689" y="3211386"/>
            <a:ext cx="1574198" cy="15741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3F3F3"/>
                </a:solidFill>
                <a:latin typeface="Fira Sans Condensed Light"/>
                <a:sym typeface="Fira Sans Condensed Light"/>
              </a:rPr>
              <a:t>Apply descriptors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017F96A-6171-4D66-A54D-D2339863ACEF}"/>
              </a:ext>
            </a:extLst>
          </p:cNvPr>
          <p:cNvSpPr/>
          <p:nvPr/>
        </p:nvSpPr>
        <p:spPr>
          <a:xfrm>
            <a:off x="1787780" y="3832873"/>
            <a:ext cx="848629" cy="22025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FCA1598-954B-4936-AB40-5BB49B5C8EE3}"/>
              </a:ext>
            </a:extLst>
          </p:cNvPr>
          <p:cNvSpPr/>
          <p:nvPr/>
        </p:nvSpPr>
        <p:spPr>
          <a:xfrm>
            <a:off x="386772" y="3211384"/>
            <a:ext cx="1574198" cy="15741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3F3F3"/>
                </a:solidFill>
                <a:latin typeface="Fira Sans Condensed Light"/>
                <a:sym typeface="Fira Sans Condensed Light"/>
              </a:rPr>
              <a:t>Find </a:t>
            </a:r>
            <a:r>
              <a:rPr lang="en-US" sz="1200" dirty="0" err="1">
                <a:solidFill>
                  <a:srgbClr val="F3F3F3"/>
                </a:solidFill>
                <a:latin typeface="Fira Sans Condensed Light"/>
                <a:sym typeface="Fira Sans Condensed Light"/>
              </a:rPr>
              <a:t>keypoints</a:t>
            </a:r>
            <a:endParaRPr lang="en-US" sz="1200" dirty="0">
              <a:solidFill>
                <a:srgbClr val="F3F3F3"/>
              </a:solidFill>
              <a:latin typeface="Fira Sans Condensed Light"/>
              <a:sym typeface="Fira Sans Condensed Ligh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B65A06-C39E-4363-A7D3-16DA4DCC997F}"/>
              </a:ext>
            </a:extLst>
          </p:cNvPr>
          <p:cNvSpPr txBox="1"/>
          <p:nvPr/>
        </p:nvSpPr>
        <p:spPr>
          <a:xfrm>
            <a:off x="652776" y="2305486"/>
            <a:ext cx="104218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F3F3F3"/>
              </a:buClr>
              <a:buSzPts val="4800"/>
            </a:pPr>
            <a:r>
              <a:rPr lang="en" sz="6600" b="1" dirty="0">
                <a:solidFill>
                  <a:schemeClr val="bg1"/>
                </a:solidFill>
                <a:latin typeface="Rajdhani"/>
                <a:cs typeface="Rajdhani"/>
                <a:sym typeface="Rajdhani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7642EA-9EA3-42F3-B11C-B93416CB76E0}"/>
              </a:ext>
            </a:extLst>
          </p:cNvPr>
          <p:cNvSpPr txBox="1"/>
          <p:nvPr/>
        </p:nvSpPr>
        <p:spPr>
          <a:xfrm>
            <a:off x="2669018" y="2305486"/>
            <a:ext cx="111330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F3F3F3"/>
              </a:buClr>
              <a:buSzPts val="4800"/>
            </a:pPr>
            <a:r>
              <a:rPr lang="en" sz="6600" b="1" dirty="0">
                <a:solidFill>
                  <a:schemeClr val="bg1"/>
                </a:solidFill>
                <a:latin typeface="Rajdhani"/>
                <a:cs typeface="Rajdhani"/>
                <a:sym typeface="Rajdhani"/>
              </a:rPr>
              <a:t>02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F05B92-A9E3-447F-BEC2-D83F77FC38B3}"/>
              </a:ext>
            </a:extLst>
          </p:cNvPr>
          <p:cNvSpPr txBox="1"/>
          <p:nvPr/>
        </p:nvSpPr>
        <p:spPr>
          <a:xfrm>
            <a:off x="5053533" y="2305486"/>
            <a:ext cx="12004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F3F3F3"/>
              </a:buClr>
              <a:buSzPts val="4800"/>
            </a:pPr>
            <a:r>
              <a:rPr lang="en" sz="6600" b="1" dirty="0">
                <a:solidFill>
                  <a:schemeClr val="bg1"/>
                </a:solidFill>
                <a:latin typeface="Rajdhani"/>
                <a:cs typeface="Rajdhani"/>
                <a:sym typeface="Rajdhani"/>
              </a:rPr>
              <a:t>03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19C5C7-4BB9-4847-8F72-9D1A0724D22F}"/>
              </a:ext>
            </a:extLst>
          </p:cNvPr>
          <p:cNvSpPr txBox="1"/>
          <p:nvPr/>
        </p:nvSpPr>
        <p:spPr>
          <a:xfrm>
            <a:off x="7241640" y="2305486"/>
            <a:ext cx="114814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F3F3F3"/>
              </a:buClr>
              <a:buSzPts val="4800"/>
            </a:pPr>
            <a:r>
              <a:rPr lang="en" sz="6600" b="1" dirty="0">
                <a:solidFill>
                  <a:schemeClr val="bg1"/>
                </a:solidFill>
                <a:latin typeface="Rajdhani"/>
                <a:cs typeface="Rajdhani"/>
                <a:sym typeface="Rajdhani"/>
              </a:rPr>
              <a:t>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6C2A20-60F4-4EC6-B5FD-3BE0A2AAD43B}"/>
              </a:ext>
            </a:extLst>
          </p:cNvPr>
          <p:cNvSpPr txBox="1"/>
          <p:nvPr/>
        </p:nvSpPr>
        <p:spPr>
          <a:xfrm>
            <a:off x="0" y="4870151"/>
            <a:ext cx="70849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i="1" dirty="0">
                <a:solidFill>
                  <a:schemeClr val="accent4">
                    <a:lumMod val="75000"/>
                  </a:schemeClr>
                </a:solidFill>
                <a:latin typeface="Rajdhani"/>
                <a:cs typeface="Rajdhani"/>
              </a:rPr>
              <a:t>*https://www.mathworks.com/discovery/image-registration.html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D645AD-6334-425C-A77F-8005EA6B4D86}"/>
              </a:ext>
            </a:extLst>
          </p:cNvPr>
          <p:cNvSpPr txBox="1"/>
          <p:nvPr/>
        </p:nvSpPr>
        <p:spPr>
          <a:xfrm>
            <a:off x="260231" y="120828"/>
            <a:ext cx="5466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jdhani"/>
                <a:cs typeface="Rajdhani"/>
              </a:rPr>
              <a:t>REGISTRATION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00870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779</Words>
  <Application>Microsoft Office PowerPoint</Application>
  <PresentationFormat>On-screen Show (16:9)</PresentationFormat>
  <Paragraphs>166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Wingdings</vt:lpstr>
      <vt:lpstr>Arial</vt:lpstr>
      <vt:lpstr>Anton</vt:lpstr>
      <vt:lpstr>Calibri</vt:lpstr>
      <vt:lpstr>Rajdhani</vt:lpstr>
      <vt:lpstr>Advent Pro Light</vt:lpstr>
      <vt:lpstr>Fira Sans Condensed Light</vt:lpstr>
      <vt:lpstr>Ai Tech Agency by Slidesgo</vt:lpstr>
      <vt:lpstr>RESEARCH PROJECT Hyperspectral Image Preprocessing ~Image Registration~</vt:lpstr>
      <vt:lpstr>INTRODUCTION</vt:lpstr>
      <vt:lpstr>INTRODUCTION</vt:lpstr>
      <vt:lpstr>PowerPoint Presentation</vt:lpstr>
      <vt:lpstr>PowerPoint Presentation</vt:lpstr>
      <vt:lpstr>IMAGE REGISTRATION</vt:lpstr>
      <vt:lpstr>PowerPoint Presentation</vt:lpstr>
      <vt:lpstr>IMAGE REGISTRATION</vt:lpstr>
      <vt:lpstr>PowerPoint Presentation</vt:lpstr>
      <vt:lpstr>HYPERSPECTRAL IMAGES</vt:lpstr>
      <vt:lpstr>PowerPoint Presentation</vt:lpstr>
      <vt:lpstr>HYPERSPECTRAL IMAGES</vt:lpstr>
      <vt:lpstr>PowerPoint Presentation</vt:lpstr>
      <vt:lpstr>MEDICAL IMAGING</vt:lpstr>
      <vt:lpstr>PowerPoint Presentation</vt:lpstr>
      <vt:lpstr>STATE OF THE ART</vt:lpstr>
      <vt:lpstr>PowerPoint Presentation</vt:lpstr>
      <vt:lpstr>STATE OF THE ART</vt:lpstr>
      <vt:lpstr>PowerPoint Presentation</vt:lpstr>
      <vt:lpstr>PowerPoint Presentation</vt:lpstr>
      <vt:lpstr>RESULTS &amp; EXPERIENCE</vt:lpstr>
      <vt:lpstr>PowerPoint Presentation</vt:lpstr>
      <vt:lpstr>CONCLUSIONS</vt:lpstr>
      <vt:lpstr>PowerPoint Presentation</vt:lpstr>
      <vt:lpstr>FUTURE WORK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PROJECT Hyperspectral Image Preprocessing</dc:title>
  <dc:creator>Rares</dc:creator>
  <cp:lastModifiedBy>Rareș-Tudor BUZATU (87274)</cp:lastModifiedBy>
  <cp:revision>84</cp:revision>
  <dcterms:modified xsi:type="dcterms:W3CDTF">2021-02-18T06:52:19Z</dcterms:modified>
</cp:coreProperties>
</file>